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12"/>
  </p:notesMasterIdLst>
  <p:sldIdLst>
    <p:sldId id="256" r:id="rId2"/>
    <p:sldId id="417" r:id="rId3"/>
    <p:sldId id="257" r:id="rId4"/>
    <p:sldId id="258" r:id="rId5"/>
    <p:sldId id="260" r:id="rId6"/>
    <p:sldId id="262" r:id="rId7"/>
    <p:sldId id="263" r:id="rId8"/>
    <p:sldId id="264" r:id="rId9"/>
    <p:sldId id="265" r:id="rId10"/>
    <p:sldId id="266" r:id="rId11"/>
    <p:sldId id="267" r:id="rId12"/>
    <p:sldId id="268" r:id="rId13"/>
    <p:sldId id="269" r:id="rId14"/>
    <p:sldId id="270" r:id="rId15"/>
    <p:sldId id="271" r:id="rId16"/>
    <p:sldId id="275" r:id="rId17"/>
    <p:sldId id="280" r:id="rId18"/>
    <p:sldId id="296" r:id="rId19"/>
    <p:sldId id="311" r:id="rId20"/>
    <p:sldId id="298" r:id="rId21"/>
    <p:sldId id="299" r:id="rId22"/>
    <p:sldId id="300" r:id="rId23"/>
    <p:sldId id="301" r:id="rId24"/>
    <p:sldId id="297" r:id="rId25"/>
    <p:sldId id="295" r:id="rId26"/>
    <p:sldId id="272" r:id="rId27"/>
    <p:sldId id="273" r:id="rId28"/>
    <p:sldId id="277" r:id="rId29"/>
    <p:sldId id="274" r:id="rId30"/>
    <p:sldId id="278" r:id="rId31"/>
    <p:sldId id="281" r:id="rId32"/>
    <p:sldId id="294" r:id="rId33"/>
    <p:sldId id="282" r:id="rId34"/>
    <p:sldId id="418" r:id="rId35"/>
    <p:sldId id="419" r:id="rId36"/>
    <p:sldId id="420" r:id="rId37"/>
    <p:sldId id="313" r:id="rId38"/>
    <p:sldId id="316" r:id="rId39"/>
    <p:sldId id="317" r:id="rId40"/>
    <p:sldId id="319" r:id="rId41"/>
    <p:sldId id="320" r:id="rId42"/>
    <p:sldId id="321" r:id="rId43"/>
    <p:sldId id="322" r:id="rId44"/>
    <p:sldId id="323" r:id="rId45"/>
    <p:sldId id="324" r:id="rId46"/>
    <p:sldId id="326" r:id="rId47"/>
    <p:sldId id="327" r:id="rId48"/>
    <p:sldId id="331" r:id="rId49"/>
    <p:sldId id="328" r:id="rId50"/>
    <p:sldId id="332" r:id="rId51"/>
    <p:sldId id="333" r:id="rId52"/>
    <p:sldId id="335" r:id="rId53"/>
    <p:sldId id="334" r:id="rId54"/>
    <p:sldId id="337" r:id="rId55"/>
    <p:sldId id="336" r:id="rId56"/>
    <p:sldId id="355" r:id="rId57"/>
    <p:sldId id="357" r:id="rId58"/>
    <p:sldId id="356" r:id="rId59"/>
    <p:sldId id="359" r:id="rId60"/>
    <p:sldId id="361" r:id="rId61"/>
    <p:sldId id="360" r:id="rId62"/>
    <p:sldId id="363" r:id="rId63"/>
    <p:sldId id="364" r:id="rId64"/>
    <p:sldId id="365" r:id="rId65"/>
    <p:sldId id="368" r:id="rId66"/>
    <p:sldId id="366" r:id="rId67"/>
    <p:sldId id="369" r:id="rId68"/>
    <p:sldId id="371" r:id="rId69"/>
    <p:sldId id="370" r:id="rId70"/>
    <p:sldId id="372" r:id="rId71"/>
    <p:sldId id="373" r:id="rId72"/>
    <p:sldId id="374" r:id="rId73"/>
    <p:sldId id="375" r:id="rId74"/>
    <p:sldId id="376" r:id="rId75"/>
    <p:sldId id="377" r:id="rId76"/>
    <p:sldId id="379" r:id="rId77"/>
    <p:sldId id="378" r:id="rId78"/>
    <p:sldId id="380" r:id="rId79"/>
    <p:sldId id="421" r:id="rId80"/>
    <p:sldId id="412" r:id="rId81"/>
    <p:sldId id="381" r:id="rId82"/>
    <p:sldId id="382" r:id="rId83"/>
    <p:sldId id="383" r:id="rId84"/>
    <p:sldId id="384" r:id="rId85"/>
    <p:sldId id="391" r:id="rId86"/>
    <p:sldId id="358" r:id="rId87"/>
    <p:sldId id="422" r:id="rId88"/>
    <p:sldId id="413" r:id="rId89"/>
    <p:sldId id="393" r:id="rId90"/>
    <p:sldId id="408" r:id="rId91"/>
    <p:sldId id="394" r:id="rId92"/>
    <p:sldId id="395" r:id="rId93"/>
    <p:sldId id="396" r:id="rId94"/>
    <p:sldId id="362" r:id="rId95"/>
    <p:sldId id="424" r:id="rId96"/>
    <p:sldId id="414" r:id="rId97"/>
    <p:sldId id="409" r:id="rId98"/>
    <p:sldId id="397" r:id="rId99"/>
    <p:sldId id="400" r:id="rId100"/>
    <p:sldId id="401" r:id="rId101"/>
    <p:sldId id="402" r:id="rId102"/>
    <p:sldId id="423" r:id="rId103"/>
    <p:sldId id="415" r:id="rId104"/>
    <p:sldId id="410" r:id="rId105"/>
    <p:sldId id="404" r:id="rId106"/>
    <p:sldId id="405" r:id="rId107"/>
    <p:sldId id="411" r:id="rId108"/>
    <p:sldId id="367" r:id="rId109"/>
    <p:sldId id="406" r:id="rId110"/>
    <p:sldId id="416"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dime saman" initials="fs" lastIdx="1" clrIdx="0">
    <p:extLst>
      <p:ext uri="{19B8F6BF-5375-455C-9EA6-DF929625EA0E}">
        <p15:presenceInfo xmlns:p15="http://schemas.microsoft.com/office/powerpoint/2012/main" userId="83ae74f804e08b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81" d="100"/>
          <a:sy n="81"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Desktop\Ec480%20(version%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esktop\Ec480%20(version%201).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esktop\Ec480%20(version%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esktop\Ec480%20(version%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esktop\Ec480%20(version%20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Faiz</a:t>
            </a:r>
            <a:r>
              <a:rPr lang="tr-TR" baseline="0"/>
              <a:t> dışı gelir ile telafi edilmeye çalışılan net kar</a:t>
            </a:r>
            <a:endParaRPr lang="en-US"/>
          </a:p>
        </c:rich>
      </c:tx>
      <c:layout>
        <c:manualLayout>
          <c:xMode val="edge"/>
          <c:yMode val="edge"/>
          <c:x val="0.22220660703905301"/>
          <c:y val="2.05310372722848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865957482942907E-2"/>
          <c:y val="9.7980292574479044E-2"/>
          <c:w val="0.90074593866307207"/>
          <c:h val="0.72429094536734884"/>
        </c:manualLayout>
      </c:layout>
      <c:barChart>
        <c:barDir val="col"/>
        <c:grouping val="clustered"/>
        <c:varyColors val="0"/>
        <c:ser>
          <c:idx val="0"/>
          <c:order val="0"/>
          <c:tx>
            <c:v>Karşılık Sonrası Faiz Geliri/Faaliyet Brüt Kar</c:v>
          </c:tx>
          <c:spPr>
            <a:solidFill>
              <a:schemeClr val="accent1"/>
            </a:solidFill>
            <a:ln>
              <a:noFill/>
            </a:ln>
            <a:effectLst/>
          </c:spPr>
          <c:invertIfNegative val="0"/>
          <c:cat>
            <c:strRef>
              <c:f>grafik1!$A$32:$A$35</c:f>
              <c:strCache>
                <c:ptCount val="4"/>
                <c:pt idx="0">
                  <c:v>Türkiye Garanti Bankası A.Ş.</c:v>
                </c:pt>
                <c:pt idx="1">
                  <c:v>Yapı ve Kredi Bankası A.Ş.</c:v>
                </c:pt>
                <c:pt idx="2">
                  <c:v>Akbank T.A.Ş.</c:v>
                </c:pt>
                <c:pt idx="3">
                  <c:v>Türkiye İş Bankası A.Ş.</c:v>
                </c:pt>
              </c:strCache>
            </c:strRef>
          </c:cat>
          <c:val>
            <c:numRef>
              <c:f>grafik1!$AL$32:$AL$35</c:f>
              <c:numCache>
                <c:formatCode>#,##0.0</c:formatCode>
                <c:ptCount val="4"/>
                <c:pt idx="0">
                  <c:v>28.023258408714973</c:v>
                </c:pt>
                <c:pt idx="1">
                  <c:v>36.122679280953655</c:v>
                </c:pt>
                <c:pt idx="2">
                  <c:v>41.539057752934653</c:v>
                </c:pt>
                <c:pt idx="3">
                  <c:v>53.95379093268685</c:v>
                </c:pt>
              </c:numCache>
            </c:numRef>
          </c:val>
          <c:extLst>
            <c:ext xmlns:c16="http://schemas.microsoft.com/office/drawing/2014/chart" uri="{C3380CC4-5D6E-409C-BE32-E72D297353CC}">
              <c16:uniqueId val="{00000000-98E4-45DC-89A8-BA0B020D6614}"/>
            </c:ext>
          </c:extLst>
        </c:ser>
        <c:dLbls>
          <c:showLegendKey val="0"/>
          <c:showVal val="0"/>
          <c:showCatName val="0"/>
          <c:showSerName val="0"/>
          <c:showPercent val="0"/>
          <c:showBubbleSize val="0"/>
        </c:dLbls>
        <c:gapWidth val="219"/>
        <c:overlap val="-27"/>
        <c:axId val="302528424"/>
        <c:axId val="572655536"/>
      </c:barChart>
      <c:lineChart>
        <c:grouping val="standard"/>
        <c:varyColors val="0"/>
        <c:ser>
          <c:idx val="1"/>
          <c:order val="1"/>
          <c:tx>
            <c:v>Faiz Dışı Gelirler/Toplam Varlıklar</c:v>
          </c:tx>
          <c:spPr>
            <a:ln w="28575" cap="rnd">
              <a:solidFill>
                <a:schemeClr val="accent2"/>
              </a:solidFill>
              <a:round/>
            </a:ln>
            <a:effectLst/>
          </c:spPr>
          <c:marker>
            <c:symbol val="none"/>
          </c:marker>
          <c:cat>
            <c:strRef>
              <c:f>grafik1!$A$32:$A$35</c:f>
              <c:strCache>
                <c:ptCount val="4"/>
                <c:pt idx="0">
                  <c:v>Türkiye Garanti Bankası A.Ş.</c:v>
                </c:pt>
                <c:pt idx="1">
                  <c:v>Yapı ve Kredi Bankası A.Ş.</c:v>
                </c:pt>
                <c:pt idx="2">
                  <c:v>Akbank T.A.Ş.</c:v>
                </c:pt>
                <c:pt idx="3">
                  <c:v>Türkiye İş Bankası A.Ş.</c:v>
                </c:pt>
              </c:strCache>
            </c:strRef>
          </c:cat>
          <c:val>
            <c:numRef>
              <c:f>grafik1!$AM$32:$AM$35</c:f>
              <c:numCache>
                <c:formatCode>#,##0.0</c:formatCode>
                <c:ptCount val="4"/>
                <c:pt idx="0">
                  <c:v>1.6277449143124443</c:v>
                </c:pt>
                <c:pt idx="1">
                  <c:v>0.85854422511056483</c:v>
                </c:pt>
                <c:pt idx="2">
                  <c:v>0.98163346295771403</c:v>
                </c:pt>
                <c:pt idx="3">
                  <c:v>0.26134798234184936</c:v>
                </c:pt>
              </c:numCache>
            </c:numRef>
          </c:val>
          <c:smooth val="0"/>
          <c:extLst>
            <c:ext xmlns:c16="http://schemas.microsoft.com/office/drawing/2014/chart" uri="{C3380CC4-5D6E-409C-BE32-E72D297353CC}">
              <c16:uniqueId val="{00000001-98E4-45DC-89A8-BA0B020D6614}"/>
            </c:ext>
          </c:extLst>
        </c:ser>
        <c:dLbls>
          <c:showLegendKey val="0"/>
          <c:showVal val="0"/>
          <c:showCatName val="0"/>
          <c:showSerName val="0"/>
          <c:showPercent val="0"/>
          <c:showBubbleSize val="0"/>
        </c:dLbls>
        <c:marker val="1"/>
        <c:smooth val="0"/>
        <c:axId val="457264944"/>
        <c:axId val="457266912"/>
      </c:lineChart>
      <c:catAx>
        <c:axId val="302528424"/>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2655536"/>
        <c:crosses val="autoZero"/>
        <c:auto val="1"/>
        <c:lblAlgn val="ctr"/>
        <c:lblOffset val="100"/>
        <c:noMultiLvlLbl val="0"/>
      </c:catAx>
      <c:valAx>
        <c:axId val="572655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tr-TR"/>
                  <a:t>Yüzdelik</a:t>
                </a:r>
              </a:p>
            </c:rich>
          </c:tx>
          <c:layout>
            <c:manualLayout>
              <c:xMode val="edge"/>
              <c:yMode val="edge"/>
              <c:x val="4.8725637181409293E-2"/>
              <c:y val="0.392637935977272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2528424"/>
        <c:crosses val="autoZero"/>
        <c:crossBetween val="between"/>
      </c:valAx>
      <c:valAx>
        <c:axId val="45726691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tr-TR"/>
                  <a:t>Yüzdelik</a:t>
                </a:r>
                <a:endParaRPr lang="en-US"/>
              </a:p>
            </c:rich>
          </c:tx>
          <c:layout>
            <c:manualLayout>
              <c:xMode val="edge"/>
              <c:yMode val="edge"/>
              <c:x val="0.93589760237991237"/>
              <c:y val="0.38579421635638211"/>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7264944"/>
        <c:crosses val="max"/>
        <c:crossBetween val="between"/>
      </c:valAx>
      <c:catAx>
        <c:axId val="457264944"/>
        <c:scaling>
          <c:orientation val="minMax"/>
        </c:scaling>
        <c:delete val="1"/>
        <c:axPos val="b"/>
        <c:numFmt formatCode="General" sourceLinked="1"/>
        <c:majorTickMark val="out"/>
        <c:minorTickMark val="none"/>
        <c:tickLblPos val="nextTo"/>
        <c:crossAx val="45726691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dirty="0"/>
              <a:t>Likit</a:t>
            </a:r>
            <a:r>
              <a:rPr lang="tr-TR" baseline="0" dirty="0"/>
              <a:t> varlıklar oranları</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grafik1!$AC$1</c:f>
              <c:strCache>
                <c:ptCount val="1"/>
                <c:pt idx="0">
                  <c:v>Likit Varlıklar / Toplam Varlıklar</c:v>
                </c:pt>
              </c:strCache>
            </c:strRef>
          </c:tx>
          <c:spPr>
            <a:solidFill>
              <a:schemeClr val="accent1"/>
            </a:solidFill>
            <a:ln>
              <a:noFill/>
            </a:ln>
            <a:effectLst/>
          </c:spPr>
          <c:invertIfNegative val="0"/>
          <c:cat>
            <c:strRef>
              <c:f>grafik1!$A$2:$A$35</c:f>
              <c:strCache>
                <c:ptCount val="32"/>
                <c:pt idx="0">
                  <c:v>Rabobank A.Ş</c:v>
                </c:pt>
                <c:pt idx="1">
                  <c:v>Société Générale  (SA)</c:v>
                </c:pt>
                <c:pt idx="2">
                  <c:v>MUFG Bank Turkey A.Ş.</c:v>
                </c:pt>
                <c:pt idx="3">
                  <c:v>JP Morgan Chase Bank </c:v>
                </c:pt>
                <c:pt idx="4">
                  <c:v>Habib Bank Limited</c:v>
                </c:pt>
                <c:pt idx="5">
                  <c:v>Deutsche Bank A.Ş.</c:v>
                </c:pt>
                <c:pt idx="6">
                  <c:v>Bank of China Turkey A.Ş.</c:v>
                </c:pt>
                <c:pt idx="7">
                  <c:v>Adabank A.Ş.</c:v>
                </c:pt>
                <c:pt idx="8">
                  <c:v>Bank Mellat</c:v>
                </c:pt>
                <c:pt idx="9">
                  <c:v>Arap Türk Bankası A.Ş.</c:v>
                </c:pt>
                <c:pt idx="10">
                  <c:v>ICBC Turkey Bank A.Ş.</c:v>
                </c:pt>
                <c:pt idx="11">
                  <c:v>Odea Bank A.Ş.</c:v>
                </c:pt>
                <c:pt idx="12">
                  <c:v>Burgan Bank A.Ş.</c:v>
                </c:pt>
                <c:pt idx="13">
                  <c:v>Alternatif Bank A.Ş.</c:v>
                </c:pt>
                <c:pt idx="14">
                  <c:v>Fibabanka A.Ş.</c:v>
                </c:pt>
                <c:pt idx="15">
                  <c:v>Turkish Bank A.Ş.</c:v>
                </c:pt>
                <c:pt idx="16">
                  <c:v>Turkland Bank A.Ş.</c:v>
                </c:pt>
                <c:pt idx="17">
                  <c:v>Anadolu Bank A.Ş.</c:v>
                </c:pt>
                <c:pt idx="18">
                  <c:v>Şekerbank A.Ş.</c:v>
                </c:pt>
                <c:pt idx="19">
                  <c:v>Citibank A.Ş.</c:v>
                </c:pt>
                <c:pt idx="20">
                  <c:v>HSBC Bank A.Ş.</c:v>
                </c:pt>
                <c:pt idx="21">
                  <c:v>ING Bank A.Ş.</c:v>
                </c:pt>
                <c:pt idx="22">
                  <c:v>Türk Ekonomi Bankası A.Ş.</c:v>
                </c:pt>
                <c:pt idx="23">
                  <c:v>QNB Finansbank A.Ş.</c:v>
                </c:pt>
                <c:pt idx="24">
                  <c:v>Denizbank A.Ş.</c:v>
                </c:pt>
                <c:pt idx="25">
                  <c:v>Türkiye Vakıflar Bankası T.A.O.</c:v>
                </c:pt>
                <c:pt idx="26">
                  <c:v>Türkiye Halk Bankası A.Ş.</c:v>
                </c:pt>
                <c:pt idx="27">
                  <c:v>Türkiye Cumhuriyeti Ziraat Bankası A.Ş.</c:v>
                </c:pt>
                <c:pt idx="28">
                  <c:v>Türkiye Garanti Bankası A.Ş.</c:v>
                </c:pt>
                <c:pt idx="29">
                  <c:v>Yapı ve Kredi Bankası A.Ş.</c:v>
                </c:pt>
                <c:pt idx="30">
                  <c:v>Akbank T.A.Ş.</c:v>
                </c:pt>
                <c:pt idx="31">
                  <c:v>Türkiye İş Bankası A.Ş.</c:v>
                </c:pt>
              </c:strCache>
              <c:extLst/>
            </c:strRef>
          </c:cat>
          <c:val>
            <c:numRef>
              <c:f>grafik1!$AC$2:$AC$35</c:f>
              <c:numCache>
                <c:formatCode>#,##0.0</c:formatCode>
                <c:ptCount val="32"/>
                <c:pt idx="0">
                  <c:v>42.820472749285521</c:v>
                </c:pt>
                <c:pt idx="1">
                  <c:v>37.432480512339488</c:v>
                </c:pt>
                <c:pt idx="2">
                  <c:v>43.27051497543205</c:v>
                </c:pt>
                <c:pt idx="3">
                  <c:v>88.211264821078402</c:v>
                </c:pt>
                <c:pt idx="4">
                  <c:v>79.591963135467253</c:v>
                </c:pt>
                <c:pt idx="5">
                  <c:v>69.459564726390226</c:v>
                </c:pt>
                <c:pt idx="6">
                  <c:v>52.083421833650021</c:v>
                </c:pt>
                <c:pt idx="7">
                  <c:v>93.787708015646757</c:v>
                </c:pt>
                <c:pt idx="8">
                  <c:v>86.35134642323996</c:v>
                </c:pt>
                <c:pt idx="9">
                  <c:v>57.694153200602237</c:v>
                </c:pt>
                <c:pt idx="10">
                  <c:v>29.83950354662807</c:v>
                </c:pt>
                <c:pt idx="11">
                  <c:v>23.243226435551588</c:v>
                </c:pt>
                <c:pt idx="12">
                  <c:v>20.311656434367645</c:v>
                </c:pt>
                <c:pt idx="13">
                  <c:v>19.924654009246101</c:v>
                </c:pt>
                <c:pt idx="14">
                  <c:v>17.63068571613961</c:v>
                </c:pt>
                <c:pt idx="15">
                  <c:v>20.070462046073299</c:v>
                </c:pt>
                <c:pt idx="16">
                  <c:v>24.430257584469945</c:v>
                </c:pt>
                <c:pt idx="17">
                  <c:v>14.552617478853968</c:v>
                </c:pt>
                <c:pt idx="18">
                  <c:v>12.024572798989606</c:v>
                </c:pt>
                <c:pt idx="19">
                  <c:v>51.840689455415998</c:v>
                </c:pt>
                <c:pt idx="20">
                  <c:v>39.327938780422606</c:v>
                </c:pt>
                <c:pt idx="21">
                  <c:v>32.231907983793811</c:v>
                </c:pt>
                <c:pt idx="22">
                  <c:v>18.248161852283534</c:v>
                </c:pt>
                <c:pt idx="23">
                  <c:v>13.636775538728827</c:v>
                </c:pt>
                <c:pt idx="24">
                  <c:v>12.128748400828433</c:v>
                </c:pt>
                <c:pt idx="25">
                  <c:v>9.4233661101167954</c:v>
                </c:pt>
                <c:pt idx="26">
                  <c:v>8.1796002174687032</c:v>
                </c:pt>
                <c:pt idx="27">
                  <c:v>7.9207640255527085</c:v>
                </c:pt>
                <c:pt idx="28">
                  <c:v>18.430743608774691</c:v>
                </c:pt>
                <c:pt idx="29">
                  <c:v>18.632474178579169</c:v>
                </c:pt>
                <c:pt idx="30">
                  <c:v>14.761148018453287</c:v>
                </c:pt>
                <c:pt idx="31">
                  <c:v>12.818630477098516</c:v>
                </c:pt>
              </c:numCache>
              <c:extLst/>
            </c:numRef>
          </c:val>
          <c:extLst>
            <c:ext xmlns:c16="http://schemas.microsoft.com/office/drawing/2014/chart" uri="{C3380CC4-5D6E-409C-BE32-E72D297353CC}">
              <c16:uniqueId val="{00000000-BB60-42CB-B489-43F2115C4521}"/>
            </c:ext>
          </c:extLst>
        </c:ser>
        <c:ser>
          <c:idx val="1"/>
          <c:order val="1"/>
          <c:tx>
            <c:strRef>
              <c:f>grafik1!$AE$1</c:f>
              <c:strCache>
                <c:ptCount val="1"/>
                <c:pt idx="0">
                  <c:v>TP Likit Varlıklar / Toplam Varlıklar</c:v>
                </c:pt>
              </c:strCache>
            </c:strRef>
          </c:tx>
          <c:spPr>
            <a:solidFill>
              <a:schemeClr val="accent2"/>
            </a:solidFill>
            <a:ln>
              <a:noFill/>
            </a:ln>
            <a:effectLst/>
          </c:spPr>
          <c:invertIfNegative val="0"/>
          <c:cat>
            <c:strRef>
              <c:f>grafik1!$A$2:$A$35</c:f>
              <c:strCache>
                <c:ptCount val="32"/>
                <c:pt idx="0">
                  <c:v>Rabobank A.Ş</c:v>
                </c:pt>
                <c:pt idx="1">
                  <c:v>Société Générale  (SA)</c:v>
                </c:pt>
                <c:pt idx="2">
                  <c:v>MUFG Bank Turkey A.Ş.</c:v>
                </c:pt>
                <c:pt idx="3">
                  <c:v>JP Morgan Chase Bank </c:v>
                </c:pt>
                <c:pt idx="4">
                  <c:v>Habib Bank Limited</c:v>
                </c:pt>
                <c:pt idx="5">
                  <c:v>Deutsche Bank A.Ş.</c:v>
                </c:pt>
                <c:pt idx="6">
                  <c:v>Bank of China Turkey A.Ş.</c:v>
                </c:pt>
                <c:pt idx="7">
                  <c:v>Adabank A.Ş.</c:v>
                </c:pt>
                <c:pt idx="8">
                  <c:v>Bank Mellat</c:v>
                </c:pt>
                <c:pt idx="9">
                  <c:v>Arap Türk Bankası A.Ş.</c:v>
                </c:pt>
                <c:pt idx="10">
                  <c:v>ICBC Turkey Bank A.Ş.</c:v>
                </c:pt>
                <c:pt idx="11">
                  <c:v>Odea Bank A.Ş.</c:v>
                </c:pt>
                <c:pt idx="12">
                  <c:v>Burgan Bank A.Ş.</c:v>
                </c:pt>
                <c:pt idx="13">
                  <c:v>Alternatif Bank A.Ş.</c:v>
                </c:pt>
                <c:pt idx="14">
                  <c:v>Fibabanka A.Ş.</c:v>
                </c:pt>
                <c:pt idx="15">
                  <c:v>Turkish Bank A.Ş.</c:v>
                </c:pt>
                <c:pt idx="16">
                  <c:v>Turkland Bank A.Ş.</c:v>
                </c:pt>
                <c:pt idx="17">
                  <c:v>Anadolu Bank A.Ş.</c:v>
                </c:pt>
                <c:pt idx="18">
                  <c:v>Şekerbank A.Ş.</c:v>
                </c:pt>
                <c:pt idx="19">
                  <c:v>Citibank A.Ş.</c:v>
                </c:pt>
                <c:pt idx="20">
                  <c:v>HSBC Bank A.Ş.</c:v>
                </c:pt>
                <c:pt idx="21">
                  <c:v>ING Bank A.Ş.</c:v>
                </c:pt>
                <c:pt idx="22">
                  <c:v>Türk Ekonomi Bankası A.Ş.</c:v>
                </c:pt>
                <c:pt idx="23">
                  <c:v>QNB Finansbank A.Ş.</c:v>
                </c:pt>
                <c:pt idx="24">
                  <c:v>Denizbank A.Ş.</c:v>
                </c:pt>
                <c:pt idx="25">
                  <c:v>Türkiye Vakıflar Bankası T.A.O.</c:v>
                </c:pt>
                <c:pt idx="26">
                  <c:v>Türkiye Halk Bankası A.Ş.</c:v>
                </c:pt>
                <c:pt idx="27">
                  <c:v>Türkiye Cumhuriyeti Ziraat Bankası A.Ş.</c:v>
                </c:pt>
                <c:pt idx="28">
                  <c:v>Türkiye Garanti Bankası A.Ş.</c:v>
                </c:pt>
                <c:pt idx="29">
                  <c:v>Yapı ve Kredi Bankası A.Ş.</c:v>
                </c:pt>
                <c:pt idx="30">
                  <c:v>Akbank T.A.Ş.</c:v>
                </c:pt>
                <c:pt idx="31">
                  <c:v>Türkiye İş Bankası A.Ş.</c:v>
                </c:pt>
              </c:strCache>
              <c:extLst/>
            </c:strRef>
          </c:cat>
          <c:val>
            <c:numRef>
              <c:f>grafik1!$AE$2:$AE$35</c:f>
              <c:numCache>
                <c:formatCode>#,##0.0</c:formatCode>
                <c:ptCount val="32"/>
                <c:pt idx="0">
                  <c:v>35.628760621350899</c:v>
                </c:pt>
                <c:pt idx="1">
                  <c:v>3.4757576737717115</c:v>
                </c:pt>
                <c:pt idx="2">
                  <c:v>13.431875916229826</c:v>
                </c:pt>
                <c:pt idx="3">
                  <c:v>72.325927469556333</c:v>
                </c:pt>
                <c:pt idx="4">
                  <c:v>48.394196148383045</c:v>
                </c:pt>
                <c:pt idx="5">
                  <c:v>34.779182732149984</c:v>
                </c:pt>
                <c:pt idx="6">
                  <c:v>48.818649934844629</c:v>
                </c:pt>
                <c:pt idx="7">
                  <c:v>93.587151097261824</c:v>
                </c:pt>
                <c:pt idx="8">
                  <c:v>50.122643551224499</c:v>
                </c:pt>
                <c:pt idx="9">
                  <c:v>12.501029997662801</c:v>
                </c:pt>
                <c:pt idx="10">
                  <c:v>7.0293926044114068</c:v>
                </c:pt>
                <c:pt idx="11">
                  <c:v>5.5011961354692724</c:v>
                </c:pt>
                <c:pt idx="12">
                  <c:v>9.260324213745351</c:v>
                </c:pt>
                <c:pt idx="13">
                  <c:v>6.4388493241988867</c:v>
                </c:pt>
                <c:pt idx="14">
                  <c:v>7.008414289230454</c:v>
                </c:pt>
                <c:pt idx="15">
                  <c:v>4.0492199754409448</c:v>
                </c:pt>
                <c:pt idx="16">
                  <c:v>2.871711401800515</c:v>
                </c:pt>
                <c:pt idx="17">
                  <c:v>4.2169737358497672</c:v>
                </c:pt>
                <c:pt idx="18">
                  <c:v>2.435047776370868</c:v>
                </c:pt>
                <c:pt idx="19">
                  <c:v>31.310379757368789</c:v>
                </c:pt>
                <c:pt idx="20">
                  <c:v>20.014152158688034</c:v>
                </c:pt>
                <c:pt idx="21">
                  <c:v>14.721144730787275</c:v>
                </c:pt>
                <c:pt idx="22">
                  <c:v>2.1925651025483894</c:v>
                </c:pt>
                <c:pt idx="23">
                  <c:v>3.1160037904202875</c:v>
                </c:pt>
                <c:pt idx="24">
                  <c:v>1.9751591415963998</c:v>
                </c:pt>
                <c:pt idx="25">
                  <c:v>0.82439000894355496</c:v>
                </c:pt>
                <c:pt idx="26">
                  <c:v>0.57777080454739382</c:v>
                </c:pt>
                <c:pt idx="27">
                  <c:v>0.64829737145270383</c:v>
                </c:pt>
                <c:pt idx="28">
                  <c:v>4.0021826887533862</c:v>
                </c:pt>
                <c:pt idx="29">
                  <c:v>2.1564925589702151</c:v>
                </c:pt>
                <c:pt idx="30">
                  <c:v>1.7957674615276544</c:v>
                </c:pt>
                <c:pt idx="31">
                  <c:v>1.3551922776675998</c:v>
                </c:pt>
              </c:numCache>
              <c:extLst/>
            </c:numRef>
          </c:val>
          <c:extLst>
            <c:ext xmlns:c16="http://schemas.microsoft.com/office/drawing/2014/chart" uri="{C3380CC4-5D6E-409C-BE32-E72D297353CC}">
              <c16:uniqueId val="{00000001-BB60-42CB-B489-43F2115C4521}"/>
            </c:ext>
          </c:extLst>
        </c:ser>
        <c:dLbls>
          <c:showLegendKey val="0"/>
          <c:showVal val="0"/>
          <c:showCatName val="0"/>
          <c:showSerName val="0"/>
          <c:showPercent val="0"/>
          <c:showBubbleSize val="0"/>
        </c:dLbls>
        <c:gapWidth val="219"/>
        <c:axId val="585548416"/>
        <c:axId val="585548744"/>
      </c:barChart>
      <c:catAx>
        <c:axId val="58554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548744"/>
        <c:crosses val="autoZero"/>
        <c:auto val="1"/>
        <c:lblAlgn val="ctr"/>
        <c:lblOffset val="100"/>
        <c:noMultiLvlLbl val="0"/>
      </c:catAx>
      <c:valAx>
        <c:axId val="58554874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5484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grafik1!$Q$1</c:f>
              <c:strCache>
                <c:ptCount val="1"/>
                <c:pt idx="0">
                  <c:v>YP Varlıklar / YP Yükümlülükler</c:v>
                </c:pt>
              </c:strCache>
            </c:strRef>
          </c:tx>
          <c:spPr>
            <a:solidFill>
              <a:schemeClr val="accent1"/>
            </a:solidFill>
            <a:ln>
              <a:noFill/>
            </a:ln>
            <a:effectLst/>
          </c:spPr>
          <c:invertIfNegative val="0"/>
          <c:cat>
            <c:strRef>
              <c:f>grafik1!$A$2:$A$35</c:f>
              <c:strCache>
                <c:ptCount val="33"/>
                <c:pt idx="0">
                  <c:v>Rabobank A.Ş</c:v>
                </c:pt>
                <c:pt idx="1">
                  <c:v>Société Générale  (SA)</c:v>
                </c:pt>
                <c:pt idx="2">
                  <c:v>MUFG Bank Turkey A.Ş.</c:v>
                </c:pt>
                <c:pt idx="3">
                  <c:v>JP Morgan Chase Bank </c:v>
                </c:pt>
                <c:pt idx="4">
                  <c:v>Intesa Sanpaolo S.p.A.</c:v>
                </c:pt>
                <c:pt idx="5">
                  <c:v>Habib Bank Limited</c:v>
                </c:pt>
                <c:pt idx="6">
                  <c:v>Deutsche Bank A.Ş.</c:v>
                </c:pt>
                <c:pt idx="7">
                  <c:v>Birleşik Fon Bankası A.Ş.</c:v>
                </c:pt>
                <c:pt idx="8">
                  <c:v>Adabank A.Ş.</c:v>
                </c:pt>
                <c:pt idx="9">
                  <c:v>Bank Mellat</c:v>
                </c:pt>
                <c:pt idx="10">
                  <c:v>Arap Türk Bankası A.Ş.</c:v>
                </c:pt>
                <c:pt idx="11">
                  <c:v>ICBC Turkey Bank A.Ş.</c:v>
                </c:pt>
                <c:pt idx="12">
                  <c:v>Odea Bank A.Ş.</c:v>
                </c:pt>
                <c:pt idx="13">
                  <c:v>Burgan Bank A.Ş.</c:v>
                </c:pt>
                <c:pt idx="14">
                  <c:v>Alternatif Bank A.Ş.</c:v>
                </c:pt>
                <c:pt idx="15">
                  <c:v>Fibabanka A.Ş.</c:v>
                </c:pt>
                <c:pt idx="16">
                  <c:v>Turkish Bank A.Ş.</c:v>
                </c:pt>
                <c:pt idx="17">
                  <c:v>Turkland Bank A.Ş.</c:v>
                </c:pt>
                <c:pt idx="18">
                  <c:v>Anadolu Bank A.Ş.</c:v>
                </c:pt>
                <c:pt idx="19">
                  <c:v>Şekerbank A.Ş.</c:v>
                </c:pt>
                <c:pt idx="20">
                  <c:v>Citibank A.Ş.</c:v>
                </c:pt>
                <c:pt idx="21">
                  <c:v>HSBC Bank A.Ş.</c:v>
                </c:pt>
                <c:pt idx="22">
                  <c:v>ING Bank A.Ş.</c:v>
                </c:pt>
                <c:pt idx="23">
                  <c:v>Türk Ekonomi Bankası A.Ş.</c:v>
                </c:pt>
                <c:pt idx="24">
                  <c:v>QNB Finansbank A.Ş.</c:v>
                </c:pt>
                <c:pt idx="25">
                  <c:v>Denizbank A.Ş.</c:v>
                </c:pt>
                <c:pt idx="26">
                  <c:v>Türkiye Vakıflar Bankası T.A.O.</c:v>
                </c:pt>
                <c:pt idx="27">
                  <c:v>Türkiye Halk Bankası A.Ş.</c:v>
                </c:pt>
                <c:pt idx="28">
                  <c:v>Türkiye Cumhuriyeti Ziraat Bankası A.Ş.</c:v>
                </c:pt>
                <c:pt idx="29">
                  <c:v>Türkiye Garanti Bankası A.Ş.</c:v>
                </c:pt>
                <c:pt idx="30">
                  <c:v>Yapı ve Kredi Bankası A.Ş.</c:v>
                </c:pt>
                <c:pt idx="31">
                  <c:v>Akbank T.A.Ş.</c:v>
                </c:pt>
                <c:pt idx="32">
                  <c:v>Türkiye İş Bankası A.Ş.</c:v>
                </c:pt>
              </c:strCache>
              <c:extLst/>
            </c:strRef>
          </c:cat>
          <c:val>
            <c:numRef>
              <c:f>grafik1!$Q$2:$Q$35</c:f>
              <c:numCache>
                <c:formatCode>#,##0.0</c:formatCode>
                <c:ptCount val="33"/>
                <c:pt idx="0">
                  <c:v>100.29104103724171</c:v>
                </c:pt>
                <c:pt idx="1">
                  <c:v>97.043864642050565</c:v>
                </c:pt>
                <c:pt idx="2">
                  <c:v>90.85679231724005</c:v>
                </c:pt>
                <c:pt idx="3">
                  <c:v>122.67407260464194</c:v>
                </c:pt>
                <c:pt idx="4">
                  <c:v>100.37528260805306</c:v>
                </c:pt>
                <c:pt idx="5">
                  <c:v>116.90156997213271</c:v>
                </c:pt>
                <c:pt idx="6">
                  <c:v>89.96800367692552</c:v>
                </c:pt>
                <c:pt idx="7">
                  <c:v>103.23988736160392</c:v>
                </c:pt>
                <c:pt idx="8">
                  <c:v>83.448275862068968</c:v>
                </c:pt>
                <c:pt idx="9">
                  <c:v>122.23383715483658</c:v>
                </c:pt>
                <c:pt idx="10">
                  <c:v>99.985333590497774</c:v>
                </c:pt>
                <c:pt idx="11">
                  <c:v>99.364899905845121</c:v>
                </c:pt>
                <c:pt idx="12">
                  <c:v>96.046980960785675</c:v>
                </c:pt>
                <c:pt idx="13">
                  <c:v>89.578549933920399</c:v>
                </c:pt>
                <c:pt idx="14">
                  <c:v>94.12372170978378</c:v>
                </c:pt>
                <c:pt idx="15">
                  <c:v>89.532216014761616</c:v>
                </c:pt>
                <c:pt idx="16">
                  <c:v>96.232441064227132</c:v>
                </c:pt>
                <c:pt idx="17">
                  <c:v>88.881304672758461</c:v>
                </c:pt>
                <c:pt idx="18">
                  <c:v>93.875507542334077</c:v>
                </c:pt>
                <c:pt idx="19">
                  <c:v>80.8107586279976</c:v>
                </c:pt>
                <c:pt idx="20">
                  <c:v>102.56527258693045</c:v>
                </c:pt>
                <c:pt idx="21">
                  <c:v>74.329909982783462</c:v>
                </c:pt>
                <c:pt idx="22">
                  <c:v>84.374284804815431</c:v>
                </c:pt>
                <c:pt idx="23">
                  <c:v>75.217770153433918</c:v>
                </c:pt>
                <c:pt idx="24">
                  <c:v>73.323833616746995</c:v>
                </c:pt>
                <c:pt idx="25">
                  <c:v>91.52401384777032</c:v>
                </c:pt>
                <c:pt idx="26">
                  <c:v>83.664378609810214</c:v>
                </c:pt>
                <c:pt idx="27">
                  <c:v>84.541471061637438</c:v>
                </c:pt>
                <c:pt idx="28">
                  <c:v>83.487385314453292</c:v>
                </c:pt>
                <c:pt idx="29">
                  <c:v>83.046707603324393</c:v>
                </c:pt>
                <c:pt idx="30">
                  <c:v>85.598235435880568</c:v>
                </c:pt>
                <c:pt idx="31">
                  <c:v>83.615060581566183</c:v>
                </c:pt>
                <c:pt idx="32">
                  <c:v>81.789478073951216</c:v>
                </c:pt>
              </c:numCache>
              <c:extLst/>
            </c:numRef>
          </c:val>
          <c:extLst>
            <c:ext xmlns:c16="http://schemas.microsoft.com/office/drawing/2014/chart" uri="{C3380CC4-5D6E-409C-BE32-E72D297353CC}">
              <c16:uniqueId val="{00000000-971E-443F-B032-79C00C8FC095}"/>
            </c:ext>
          </c:extLst>
        </c:ser>
        <c:dLbls>
          <c:showLegendKey val="0"/>
          <c:showVal val="0"/>
          <c:showCatName val="0"/>
          <c:showSerName val="0"/>
          <c:showPercent val="0"/>
          <c:showBubbleSize val="0"/>
        </c:dLbls>
        <c:gapWidth val="219"/>
        <c:overlap val="-27"/>
        <c:axId val="585624120"/>
        <c:axId val="585625104"/>
      </c:barChart>
      <c:catAx>
        <c:axId val="585624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625104"/>
        <c:crosses val="autoZero"/>
        <c:auto val="1"/>
        <c:lblAlgn val="ctr"/>
        <c:lblOffset val="100"/>
        <c:noMultiLvlLbl val="0"/>
      </c:catAx>
      <c:valAx>
        <c:axId val="5856251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624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grafik1!$AC$1</c:f>
              <c:strCache>
                <c:ptCount val="1"/>
                <c:pt idx="0">
                  <c:v>Likit Varlıklar / Toplam Varlıklar</c:v>
                </c:pt>
              </c:strCache>
            </c:strRef>
          </c:tx>
          <c:spPr>
            <a:solidFill>
              <a:schemeClr val="accent1"/>
            </a:solidFill>
            <a:ln>
              <a:noFill/>
            </a:ln>
            <a:effectLst/>
          </c:spPr>
          <c:invertIfNegative val="0"/>
          <c:cat>
            <c:strRef>
              <c:f>grafik1!$A$2:$A$35</c:f>
              <c:strCache>
                <c:ptCount val="22"/>
                <c:pt idx="0">
                  <c:v>Birleşik Fon Bankası A.Ş.</c:v>
                </c:pt>
                <c:pt idx="1">
                  <c:v>ICBC Turkey Bank A.Ş.</c:v>
                </c:pt>
                <c:pt idx="2">
                  <c:v>Odea Bank A.Ş.</c:v>
                </c:pt>
                <c:pt idx="3">
                  <c:v>Burgan Bank A.Ş.</c:v>
                </c:pt>
                <c:pt idx="4">
                  <c:v>Alternatif Bank A.Ş.</c:v>
                </c:pt>
                <c:pt idx="5">
                  <c:v>Fibabanka A.Ş.</c:v>
                </c:pt>
                <c:pt idx="6">
                  <c:v>Turkish Bank A.Ş.</c:v>
                </c:pt>
                <c:pt idx="7">
                  <c:v>Turkland Bank A.Ş.</c:v>
                </c:pt>
                <c:pt idx="8">
                  <c:v>Anadolu Bank A.Ş.</c:v>
                </c:pt>
                <c:pt idx="9">
                  <c:v>Şekerbank A.Ş.</c:v>
                </c:pt>
                <c:pt idx="10">
                  <c:v>HSBC Bank A.Ş.</c:v>
                </c:pt>
                <c:pt idx="11">
                  <c:v>ING Bank A.Ş.</c:v>
                </c:pt>
                <c:pt idx="12">
                  <c:v>Türk Ekonomi Bankası A.Ş.</c:v>
                </c:pt>
                <c:pt idx="13">
                  <c:v>QNB Finansbank A.Ş.</c:v>
                </c:pt>
                <c:pt idx="14">
                  <c:v>Denizbank A.Ş.</c:v>
                </c:pt>
                <c:pt idx="15">
                  <c:v>Türkiye Vakıflar Bankası T.A.O.</c:v>
                </c:pt>
                <c:pt idx="16">
                  <c:v>Türkiye Halk Bankası A.Ş.</c:v>
                </c:pt>
                <c:pt idx="17">
                  <c:v>Türkiye Cumhuriyeti Ziraat Bankası A.Ş.</c:v>
                </c:pt>
                <c:pt idx="18">
                  <c:v>Türkiye Garanti Bankası A.Ş.</c:v>
                </c:pt>
                <c:pt idx="19">
                  <c:v>Yapı ve Kredi Bankası A.Ş.</c:v>
                </c:pt>
                <c:pt idx="20">
                  <c:v>Akbank T.A.Ş.</c:v>
                </c:pt>
                <c:pt idx="21">
                  <c:v>Türkiye İş Bankası A.Ş.</c:v>
                </c:pt>
              </c:strCache>
              <c:extLst/>
            </c:strRef>
          </c:cat>
          <c:val>
            <c:numRef>
              <c:f>grafik1!$AC$2:$AC$35</c:f>
              <c:numCache>
                <c:formatCode>#,##0.0</c:formatCode>
                <c:ptCount val="22"/>
                <c:pt idx="0">
                  <c:v>18.524984145779268</c:v>
                </c:pt>
                <c:pt idx="1">
                  <c:v>29.83950354662807</c:v>
                </c:pt>
                <c:pt idx="2">
                  <c:v>23.243226435551588</c:v>
                </c:pt>
                <c:pt idx="3">
                  <c:v>20.311656434367645</c:v>
                </c:pt>
                <c:pt idx="4">
                  <c:v>19.924654009246101</c:v>
                </c:pt>
                <c:pt idx="5">
                  <c:v>17.63068571613961</c:v>
                </c:pt>
                <c:pt idx="6">
                  <c:v>20.070462046073299</c:v>
                </c:pt>
                <c:pt idx="7">
                  <c:v>24.430257584469945</c:v>
                </c:pt>
                <c:pt idx="8">
                  <c:v>14.552617478853968</c:v>
                </c:pt>
                <c:pt idx="9">
                  <c:v>12.024572798989606</c:v>
                </c:pt>
                <c:pt idx="10">
                  <c:v>39.327938780422606</c:v>
                </c:pt>
                <c:pt idx="11">
                  <c:v>32.231907983793811</c:v>
                </c:pt>
                <c:pt idx="12">
                  <c:v>18.248161852283534</c:v>
                </c:pt>
                <c:pt idx="13">
                  <c:v>13.636775538728827</c:v>
                </c:pt>
                <c:pt idx="14">
                  <c:v>12.128748400828433</c:v>
                </c:pt>
                <c:pt idx="15">
                  <c:v>9.4233661101167954</c:v>
                </c:pt>
                <c:pt idx="16">
                  <c:v>8.1796002174687032</c:v>
                </c:pt>
                <c:pt idx="17">
                  <c:v>7.9207640255527085</c:v>
                </c:pt>
                <c:pt idx="18">
                  <c:v>18.430743608774691</c:v>
                </c:pt>
                <c:pt idx="19">
                  <c:v>18.632474178579169</c:v>
                </c:pt>
                <c:pt idx="20">
                  <c:v>14.761148018453287</c:v>
                </c:pt>
                <c:pt idx="21">
                  <c:v>12.818630477098516</c:v>
                </c:pt>
              </c:numCache>
              <c:extLst/>
            </c:numRef>
          </c:val>
          <c:extLst>
            <c:ext xmlns:c16="http://schemas.microsoft.com/office/drawing/2014/chart" uri="{C3380CC4-5D6E-409C-BE32-E72D297353CC}">
              <c16:uniqueId val="{00000000-02FA-47A3-8DAE-8C405197A82B}"/>
            </c:ext>
          </c:extLst>
        </c:ser>
        <c:dLbls>
          <c:showLegendKey val="0"/>
          <c:showVal val="0"/>
          <c:showCatName val="0"/>
          <c:showSerName val="0"/>
          <c:showPercent val="0"/>
          <c:showBubbleSize val="0"/>
        </c:dLbls>
        <c:gapWidth val="219"/>
        <c:overlap val="-27"/>
        <c:axId val="573434968"/>
        <c:axId val="573435624"/>
      </c:barChart>
      <c:catAx>
        <c:axId val="573434968"/>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435624"/>
        <c:crosses val="autoZero"/>
        <c:auto val="1"/>
        <c:lblAlgn val="ctr"/>
        <c:lblOffset val="100"/>
        <c:noMultiLvlLbl val="0"/>
      </c:catAx>
      <c:valAx>
        <c:axId val="5734356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tr-TR" dirty="0"/>
                  <a:t>Yüzdelik</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3434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443126261252327E-2"/>
          <c:y val="3.8025271225080447E-2"/>
          <c:w val="0.97307103275725226"/>
          <c:h val="0.82131942844214345"/>
        </c:manualLayout>
      </c:layout>
      <c:barChart>
        <c:barDir val="col"/>
        <c:grouping val="clustered"/>
        <c:varyColors val="0"/>
        <c:ser>
          <c:idx val="0"/>
          <c:order val="0"/>
          <c:tx>
            <c:strRef>
              <c:f>grafik1!$AC$1</c:f>
              <c:strCache>
                <c:ptCount val="1"/>
                <c:pt idx="0">
                  <c:v>Likit Varlıklar / Toplam Varlıklar</c:v>
                </c:pt>
              </c:strCache>
            </c:strRef>
          </c:tx>
          <c:spPr>
            <a:solidFill>
              <a:schemeClr val="accent1"/>
            </a:solidFill>
            <a:ln>
              <a:noFill/>
            </a:ln>
            <a:effectLst/>
          </c:spPr>
          <c:invertIfNegative val="0"/>
          <c:cat>
            <c:strRef>
              <c:f>grafik1!$A$2:$A$35</c:f>
              <c:strCache>
                <c:ptCount val="12"/>
                <c:pt idx="0">
                  <c:v>HSBC Bank A.Ş.</c:v>
                </c:pt>
                <c:pt idx="1">
                  <c:v>ING Bank A.Ş.</c:v>
                </c:pt>
                <c:pt idx="2">
                  <c:v>Türk Ekonomi Bankası A.Ş.</c:v>
                </c:pt>
                <c:pt idx="3">
                  <c:v>QNB Finansbank A.Ş.</c:v>
                </c:pt>
                <c:pt idx="4">
                  <c:v>Denizbank A.Ş.</c:v>
                </c:pt>
                <c:pt idx="5">
                  <c:v>Türkiye Vakıflar Bankası T.A.O.</c:v>
                </c:pt>
                <c:pt idx="6">
                  <c:v>Türkiye Halk Bankası A.Ş.</c:v>
                </c:pt>
                <c:pt idx="7">
                  <c:v>Türkiye Cumhuriyeti Ziraat Bankası A.Ş.</c:v>
                </c:pt>
                <c:pt idx="8">
                  <c:v>Türkiye Garanti Bankası A.Ş.</c:v>
                </c:pt>
                <c:pt idx="9">
                  <c:v>Yapı ve Kredi Bankası A.Ş.</c:v>
                </c:pt>
                <c:pt idx="10">
                  <c:v>Akbank T.A.Ş.</c:v>
                </c:pt>
                <c:pt idx="11">
                  <c:v>Türkiye İş Bankası A.Ş.</c:v>
                </c:pt>
              </c:strCache>
              <c:extLst/>
            </c:strRef>
          </c:cat>
          <c:val>
            <c:numRef>
              <c:f>grafik1!$AC$2:$AC$35</c:f>
              <c:numCache>
                <c:formatCode>#,##0.0</c:formatCode>
                <c:ptCount val="12"/>
                <c:pt idx="0">
                  <c:v>39.327938780422606</c:v>
                </c:pt>
                <c:pt idx="1">
                  <c:v>32.231907983793811</c:v>
                </c:pt>
                <c:pt idx="2">
                  <c:v>18.248161852283534</c:v>
                </c:pt>
                <c:pt idx="3">
                  <c:v>13.636775538728827</c:v>
                </c:pt>
                <c:pt idx="4">
                  <c:v>12.128748400828433</c:v>
                </c:pt>
                <c:pt idx="5">
                  <c:v>9.4233661101167954</c:v>
                </c:pt>
                <c:pt idx="6">
                  <c:v>8.1796002174687032</c:v>
                </c:pt>
                <c:pt idx="7">
                  <c:v>7.9207640255527085</c:v>
                </c:pt>
                <c:pt idx="8">
                  <c:v>18.430743608774691</c:v>
                </c:pt>
                <c:pt idx="9">
                  <c:v>18.632474178579169</c:v>
                </c:pt>
                <c:pt idx="10">
                  <c:v>14.761148018453287</c:v>
                </c:pt>
                <c:pt idx="11">
                  <c:v>12.818630477098516</c:v>
                </c:pt>
              </c:numCache>
              <c:extLst/>
            </c:numRef>
          </c:val>
          <c:extLst>
            <c:ext xmlns:c16="http://schemas.microsoft.com/office/drawing/2014/chart" uri="{C3380CC4-5D6E-409C-BE32-E72D297353CC}">
              <c16:uniqueId val="{00000000-DC1F-4DC7-A79B-06894D0044D6}"/>
            </c:ext>
          </c:extLst>
        </c:ser>
        <c:dLbls>
          <c:showLegendKey val="0"/>
          <c:showVal val="0"/>
          <c:showCatName val="0"/>
          <c:showSerName val="0"/>
          <c:showPercent val="0"/>
          <c:showBubbleSize val="0"/>
        </c:dLbls>
        <c:gapWidth val="219"/>
        <c:overlap val="-27"/>
        <c:axId val="624299152"/>
        <c:axId val="624292920"/>
      </c:barChart>
      <c:catAx>
        <c:axId val="62429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292920"/>
        <c:crosses val="autoZero"/>
        <c:auto val="1"/>
        <c:lblAlgn val="ctr"/>
        <c:lblOffset val="100"/>
        <c:noMultiLvlLbl val="0"/>
      </c:catAx>
      <c:valAx>
        <c:axId val="624292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tr-TR" dirty="0"/>
              </a:p>
              <a:p>
                <a:pPr>
                  <a:defRPr/>
                </a:pP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4299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EE8CA5-CE2F-4824-8A67-237482B681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41747F0-BF13-4F6A-B72E-BE9BD79B6D57}">
      <dgm:prSet/>
      <dgm:spPr/>
      <dgm:t>
        <a:bodyPr/>
        <a:lstStyle/>
        <a:p>
          <a:r>
            <a:rPr lang="tr-TR"/>
            <a:t>Competitor Analysis</a:t>
          </a:r>
          <a:endParaRPr lang="en-US"/>
        </a:p>
      </dgm:t>
    </dgm:pt>
    <dgm:pt modelId="{DC2BB576-52A1-40C9-A8EB-AEB1B48765AC}" type="parTrans" cxnId="{2FC1F324-0109-4207-8375-E206ECE17F89}">
      <dgm:prSet/>
      <dgm:spPr/>
      <dgm:t>
        <a:bodyPr/>
        <a:lstStyle/>
        <a:p>
          <a:endParaRPr lang="en-US"/>
        </a:p>
      </dgm:t>
    </dgm:pt>
    <dgm:pt modelId="{ACFC1129-3377-4853-B7F5-7B969FF6581F}" type="sibTrans" cxnId="{2FC1F324-0109-4207-8375-E206ECE17F89}">
      <dgm:prSet/>
      <dgm:spPr/>
      <dgm:t>
        <a:bodyPr/>
        <a:lstStyle/>
        <a:p>
          <a:endParaRPr lang="en-US"/>
        </a:p>
      </dgm:t>
    </dgm:pt>
    <dgm:pt modelId="{4979FD78-90A5-4410-89A2-013CF4AE03F5}">
      <dgm:prSet/>
      <dgm:spPr/>
      <dgm:t>
        <a:bodyPr/>
        <a:lstStyle/>
        <a:p>
          <a:r>
            <a:rPr lang="tr-TR"/>
            <a:t>Cluster Analysis</a:t>
          </a:r>
          <a:endParaRPr lang="en-US"/>
        </a:p>
      </dgm:t>
    </dgm:pt>
    <dgm:pt modelId="{521F2EC2-B5E5-47D1-BE9B-5E4350F71487}" type="parTrans" cxnId="{E8B40F0D-1009-40A3-9AF8-E0F87AA486D1}">
      <dgm:prSet/>
      <dgm:spPr/>
      <dgm:t>
        <a:bodyPr/>
        <a:lstStyle/>
        <a:p>
          <a:endParaRPr lang="en-US"/>
        </a:p>
      </dgm:t>
    </dgm:pt>
    <dgm:pt modelId="{EB453EA6-ED6D-4999-A0C9-15021706A58B}" type="sibTrans" cxnId="{E8B40F0D-1009-40A3-9AF8-E0F87AA486D1}">
      <dgm:prSet/>
      <dgm:spPr/>
      <dgm:t>
        <a:bodyPr/>
        <a:lstStyle/>
        <a:p>
          <a:endParaRPr lang="en-US"/>
        </a:p>
      </dgm:t>
    </dgm:pt>
    <dgm:pt modelId="{37368D64-5B61-4E4B-A943-BF200B453D5F}">
      <dgm:prSet/>
      <dgm:spPr/>
      <dgm:t>
        <a:bodyPr/>
        <a:lstStyle/>
        <a:p>
          <a:r>
            <a:rPr lang="tr-TR"/>
            <a:t>Cluster Analysis for Turkish Banks</a:t>
          </a:r>
          <a:endParaRPr lang="en-US"/>
        </a:p>
      </dgm:t>
    </dgm:pt>
    <dgm:pt modelId="{2F655B37-84D1-42CA-83CE-46520C52E712}" type="parTrans" cxnId="{49878733-06E7-449B-BC3E-311713005833}">
      <dgm:prSet/>
      <dgm:spPr/>
      <dgm:t>
        <a:bodyPr/>
        <a:lstStyle/>
        <a:p>
          <a:endParaRPr lang="en-US"/>
        </a:p>
      </dgm:t>
    </dgm:pt>
    <dgm:pt modelId="{B7BFD590-E658-4DA8-9D47-8C44D8888690}" type="sibTrans" cxnId="{49878733-06E7-449B-BC3E-311713005833}">
      <dgm:prSet/>
      <dgm:spPr/>
      <dgm:t>
        <a:bodyPr/>
        <a:lstStyle/>
        <a:p>
          <a:endParaRPr lang="en-US"/>
        </a:p>
      </dgm:t>
    </dgm:pt>
    <dgm:pt modelId="{D68BA7B9-AE85-4AF2-BA5F-8C615CF18641}">
      <dgm:prSet/>
      <dgm:spPr/>
      <dgm:t>
        <a:bodyPr/>
        <a:lstStyle/>
        <a:p>
          <a:r>
            <a:rPr lang="tr-TR"/>
            <a:t>Data Used for Clustering Turkish Banks</a:t>
          </a:r>
          <a:endParaRPr lang="en-US"/>
        </a:p>
      </dgm:t>
    </dgm:pt>
    <dgm:pt modelId="{BF071B87-5BF6-4D6E-A638-92CB4DF8A857}" type="parTrans" cxnId="{BCA9F309-48EA-493B-8904-49675C9A9DDD}">
      <dgm:prSet/>
      <dgm:spPr/>
      <dgm:t>
        <a:bodyPr/>
        <a:lstStyle/>
        <a:p>
          <a:endParaRPr lang="en-US"/>
        </a:p>
      </dgm:t>
    </dgm:pt>
    <dgm:pt modelId="{AADE2185-A9EE-4A6E-A3F1-7FE949FA40BB}" type="sibTrans" cxnId="{BCA9F309-48EA-493B-8904-49675C9A9DDD}">
      <dgm:prSet/>
      <dgm:spPr/>
      <dgm:t>
        <a:bodyPr/>
        <a:lstStyle/>
        <a:p>
          <a:endParaRPr lang="en-US"/>
        </a:p>
      </dgm:t>
    </dgm:pt>
    <dgm:pt modelId="{07D9EE72-BFDF-4427-95DB-DBED0EF65C0F}">
      <dgm:prSet/>
      <dgm:spPr/>
      <dgm:t>
        <a:bodyPr/>
        <a:lstStyle/>
        <a:p>
          <a:r>
            <a:rPr lang="tr-TR"/>
            <a:t>Defining Peer </a:t>
          </a:r>
          <a:r>
            <a:rPr lang="en-US"/>
            <a:t>Groups</a:t>
          </a:r>
        </a:p>
      </dgm:t>
    </dgm:pt>
    <dgm:pt modelId="{3CA7813D-ABF0-49FD-ADDD-133440CBE4F0}" type="parTrans" cxnId="{83DA539B-1E7E-4CF7-A504-816D36E8E4B5}">
      <dgm:prSet/>
      <dgm:spPr/>
      <dgm:t>
        <a:bodyPr/>
        <a:lstStyle/>
        <a:p>
          <a:endParaRPr lang="en-US"/>
        </a:p>
      </dgm:t>
    </dgm:pt>
    <dgm:pt modelId="{E6D9EB69-2325-46E1-8114-C4D3E531F4FF}" type="sibTrans" cxnId="{83DA539B-1E7E-4CF7-A504-816D36E8E4B5}">
      <dgm:prSet/>
      <dgm:spPr/>
      <dgm:t>
        <a:bodyPr/>
        <a:lstStyle/>
        <a:p>
          <a:endParaRPr lang="en-US"/>
        </a:p>
      </dgm:t>
    </dgm:pt>
    <dgm:pt modelId="{2A240564-BCCD-4FD6-8F46-A8BB87035785}">
      <dgm:prSet/>
      <dgm:spPr/>
      <dgm:t>
        <a:bodyPr/>
        <a:lstStyle/>
        <a:p>
          <a:r>
            <a:rPr lang="tr-TR" dirty="0" err="1"/>
            <a:t>Camel</a:t>
          </a:r>
          <a:r>
            <a:rPr lang="tr-TR" dirty="0"/>
            <a:t> </a:t>
          </a:r>
          <a:r>
            <a:rPr lang="tr-TR" dirty="0" err="1"/>
            <a:t>Ranking</a:t>
          </a:r>
          <a:r>
            <a:rPr lang="tr-TR" dirty="0"/>
            <a:t> </a:t>
          </a:r>
          <a:r>
            <a:rPr lang="tr-TR" dirty="0" err="1"/>
            <a:t>System</a:t>
          </a:r>
          <a:r>
            <a:rPr lang="tr-TR" dirty="0"/>
            <a:t> </a:t>
          </a:r>
          <a:endParaRPr lang="en-US" dirty="0"/>
        </a:p>
      </dgm:t>
    </dgm:pt>
    <dgm:pt modelId="{FA51042C-893A-4268-B14F-F9F2A6F5C927}" type="parTrans" cxnId="{C9D011E5-D142-471C-BD82-892DFB1DE982}">
      <dgm:prSet/>
      <dgm:spPr/>
      <dgm:t>
        <a:bodyPr/>
        <a:lstStyle/>
        <a:p>
          <a:endParaRPr lang="en-US"/>
        </a:p>
      </dgm:t>
    </dgm:pt>
    <dgm:pt modelId="{CC132039-7A45-47B6-952F-180635935A39}" type="sibTrans" cxnId="{C9D011E5-D142-471C-BD82-892DFB1DE982}">
      <dgm:prSet/>
      <dgm:spPr/>
      <dgm:t>
        <a:bodyPr/>
        <a:lstStyle/>
        <a:p>
          <a:endParaRPr lang="en-US"/>
        </a:p>
      </dgm:t>
    </dgm:pt>
    <dgm:pt modelId="{A8E81516-4709-4D95-9CF1-271CA6E75F96}" type="pres">
      <dgm:prSet presAssocID="{E8EE8CA5-CE2F-4824-8A67-237482B68160}" presName="linear" presStyleCnt="0">
        <dgm:presLayoutVars>
          <dgm:animLvl val="lvl"/>
          <dgm:resizeHandles val="exact"/>
        </dgm:presLayoutVars>
      </dgm:prSet>
      <dgm:spPr/>
    </dgm:pt>
    <dgm:pt modelId="{F2E925A2-485B-4468-B657-942BBEA0E569}" type="pres">
      <dgm:prSet presAssocID="{741747F0-BF13-4F6A-B72E-BE9BD79B6D57}" presName="parentText" presStyleLbl="node1" presStyleIdx="0" presStyleCnt="6">
        <dgm:presLayoutVars>
          <dgm:chMax val="0"/>
          <dgm:bulletEnabled val="1"/>
        </dgm:presLayoutVars>
      </dgm:prSet>
      <dgm:spPr/>
    </dgm:pt>
    <dgm:pt modelId="{EB87373E-CA75-4A46-8DCC-D4C638216419}" type="pres">
      <dgm:prSet presAssocID="{ACFC1129-3377-4853-B7F5-7B969FF6581F}" presName="spacer" presStyleCnt="0"/>
      <dgm:spPr/>
    </dgm:pt>
    <dgm:pt modelId="{6B7E7A99-CAEE-4A7C-8AEE-A3F32FDB5E09}" type="pres">
      <dgm:prSet presAssocID="{4979FD78-90A5-4410-89A2-013CF4AE03F5}" presName="parentText" presStyleLbl="node1" presStyleIdx="1" presStyleCnt="6">
        <dgm:presLayoutVars>
          <dgm:chMax val="0"/>
          <dgm:bulletEnabled val="1"/>
        </dgm:presLayoutVars>
      </dgm:prSet>
      <dgm:spPr/>
    </dgm:pt>
    <dgm:pt modelId="{636763D9-5473-4853-9D39-6CF278E694FE}" type="pres">
      <dgm:prSet presAssocID="{EB453EA6-ED6D-4999-A0C9-15021706A58B}" presName="spacer" presStyleCnt="0"/>
      <dgm:spPr/>
    </dgm:pt>
    <dgm:pt modelId="{86662018-CF93-427B-97C5-611BFC9E35E3}" type="pres">
      <dgm:prSet presAssocID="{37368D64-5B61-4E4B-A943-BF200B453D5F}" presName="parentText" presStyleLbl="node1" presStyleIdx="2" presStyleCnt="6">
        <dgm:presLayoutVars>
          <dgm:chMax val="0"/>
          <dgm:bulletEnabled val="1"/>
        </dgm:presLayoutVars>
      </dgm:prSet>
      <dgm:spPr/>
    </dgm:pt>
    <dgm:pt modelId="{51B949E1-3AA3-4576-8FCE-BF813663D558}" type="pres">
      <dgm:prSet presAssocID="{B7BFD590-E658-4DA8-9D47-8C44D8888690}" presName="spacer" presStyleCnt="0"/>
      <dgm:spPr/>
    </dgm:pt>
    <dgm:pt modelId="{5A06D542-E51E-411C-BD84-7BC82E41A533}" type="pres">
      <dgm:prSet presAssocID="{D68BA7B9-AE85-4AF2-BA5F-8C615CF18641}" presName="parentText" presStyleLbl="node1" presStyleIdx="3" presStyleCnt="6">
        <dgm:presLayoutVars>
          <dgm:chMax val="0"/>
          <dgm:bulletEnabled val="1"/>
        </dgm:presLayoutVars>
      </dgm:prSet>
      <dgm:spPr/>
    </dgm:pt>
    <dgm:pt modelId="{F39940F4-07F7-46D1-B03A-53E7A2F730A3}" type="pres">
      <dgm:prSet presAssocID="{AADE2185-A9EE-4A6E-A3F1-7FE949FA40BB}" presName="spacer" presStyleCnt="0"/>
      <dgm:spPr/>
    </dgm:pt>
    <dgm:pt modelId="{162BBE8A-CEF6-4479-8237-67FBB9664A90}" type="pres">
      <dgm:prSet presAssocID="{07D9EE72-BFDF-4427-95DB-DBED0EF65C0F}" presName="parentText" presStyleLbl="node1" presStyleIdx="4" presStyleCnt="6">
        <dgm:presLayoutVars>
          <dgm:chMax val="0"/>
          <dgm:bulletEnabled val="1"/>
        </dgm:presLayoutVars>
      </dgm:prSet>
      <dgm:spPr/>
    </dgm:pt>
    <dgm:pt modelId="{EF220FBF-90B4-436E-A119-AA35E2CA9455}" type="pres">
      <dgm:prSet presAssocID="{E6D9EB69-2325-46E1-8114-C4D3E531F4FF}" presName="spacer" presStyleCnt="0"/>
      <dgm:spPr/>
    </dgm:pt>
    <dgm:pt modelId="{66414533-C23F-4714-A32F-5621DFD48A99}" type="pres">
      <dgm:prSet presAssocID="{2A240564-BCCD-4FD6-8F46-A8BB87035785}" presName="parentText" presStyleLbl="node1" presStyleIdx="5" presStyleCnt="6">
        <dgm:presLayoutVars>
          <dgm:chMax val="0"/>
          <dgm:bulletEnabled val="1"/>
        </dgm:presLayoutVars>
      </dgm:prSet>
      <dgm:spPr/>
    </dgm:pt>
  </dgm:ptLst>
  <dgm:cxnLst>
    <dgm:cxn modelId="{BCA9F309-48EA-493B-8904-49675C9A9DDD}" srcId="{E8EE8CA5-CE2F-4824-8A67-237482B68160}" destId="{D68BA7B9-AE85-4AF2-BA5F-8C615CF18641}" srcOrd="3" destOrd="0" parTransId="{BF071B87-5BF6-4D6E-A638-92CB4DF8A857}" sibTransId="{AADE2185-A9EE-4A6E-A3F1-7FE949FA40BB}"/>
    <dgm:cxn modelId="{E8B40F0D-1009-40A3-9AF8-E0F87AA486D1}" srcId="{E8EE8CA5-CE2F-4824-8A67-237482B68160}" destId="{4979FD78-90A5-4410-89A2-013CF4AE03F5}" srcOrd="1" destOrd="0" parTransId="{521F2EC2-B5E5-47D1-BE9B-5E4350F71487}" sibTransId="{EB453EA6-ED6D-4999-A0C9-15021706A58B}"/>
    <dgm:cxn modelId="{2FC1F324-0109-4207-8375-E206ECE17F89}" srcId="{E8EE8CA5-CE2F-4824-8A67-237482B68160}" destId="{741747F0-BF13-4F6A-B72E-BE9BD79B6D57}" srcOrd="0" destOrd="0" parTransId="{DC2BB576-52A1-40C9-A8EB-AEB1B48765AC}" sibTransId="{ACFC1129-3377-4853-B7F5-7B969FF6581F}"/>
    <dgm:cxn modelId="{49878733-06E7-449B-BC3E-311713005833}" srcId="{E8EE8CA5-CE2F-4824-8A67-237482B68160}" destId="{37368D64-5B61-4E4B-A943-BF200B453D5F}" srcOrd="2" destOrd="0" parTransId="{2F655B37-84D1-42CA-83CE-46520C52E712}" sibTransId="{B7BFD590-E658-4DA8-9D47-8C44D8888690}"/>
    <dgm:cxn modelId="{AAB9B63C-36B0-4CE3-B4F7-7D2B93961435}" type="presOf" srcId="{741747F0-BF13-4F6A-B72E-BE9BD79B6D57}" destId="{F2E925A2-485B-4468-B657-942BBEA0E569}" srcOrd="0" destOrd="0" presId="urn:microsoft.com/office/officeart/2005/8/layout/vList2"/>
    <dgm:cxn modelId="{55DF4267-0CEB-446A-B407-F55B6674D0CD}" type="presOf" srcId="{E8EE8CA5-CE2F-4824-8A67-237482B68160}" destId="{A8E81516-4709-4D95-9CF1-271CA6E75F96}" srcOrd="0" destOrd="0" presId="urn:microsoft.com/office/officeart/2005/8/layout/vList2"/>
    <dgm:cxn modelId="{BADDB38C-574C-49BA-8B26-FB8D4ADC695B}" type="presOf" srcId="{37368D64-5B61-4E4B-A943-BF200B453D5F}" destId="{86662018-CF93-427B-97C5-611BFC9E35E3}" srcOrd="0" destOrd="0" presId="urn:microsoft.com/office/officeart/2005/8/layout/vList2"/>
    <dgm:cxn modelId="{D84DBB8F-DFC3-447F-B67D-77B7FF19EBFB}" type="presOf" srcId="{2A240564-BCCD-4FD6-8F46-A8BB87035785}" destId="{66414533-C23F-4714-A32F-5621DFD48A99}" srcOrd="0" destOrd="0" presId="urn:microsoft.com/office/officeart/2005/8/layout/vList2"/>
    <dgm:cxn modelId="{83DA539B-1E7E-4CF7-A504-816D36E8E4B5}" srcId="{E8EE8CA5-CE2F-4824-8A67-237482B68160}" destId="{07D9EE72-BFDF-4427-95DB-DBED0EF65C0F}" srcOrd="4" destOrd="0" parTransId="{3CA7813D-ABF0-49FD-ADDD-133440CBE4F0}" sibTransId="{E6D9EB69-2325-46E1-8114-C4D3E531F4FF}"/>
    <dgm:cxn modelId="{865D95A5-582C-4E25-AC74-B17C910BCBD3}" type="presOf" srcId="{4979FD78-90A5-4410-89A2-013CF4AE03F5}" destId="{6B7E7A99-CAEE-4A7C-8AEE-A3F32FDB5E09}" srcOrd="0" destOrd="0" presId="urn:microsoft.com/office/officeart/2005/8/layout/vList2"/>
    <dgm:cxn modelId="{E80DC8B8-A561-42DA-96CC-1B4EDBA01C56}" type="presOf" srcId="{D68BA7B9-AE85-4AF2-BA5F-8C615CF18641}" destId="{5A06D542-E51E-411C-BD84-7BC82E41A533}" srcOrd="0" destOrd="0" presId="urn:microsoft.com/office/officeart/2005/8/layout/vList2"/>
    <dgm:cxn modelId="{501AB7CC-8831-473D-B990-D9700CCC922D}" type="presOf" srcId="{07D9EE72-BFDF-4427-95DB-DBED0EF65C0F}" destId="{162BBE8A-CEF6-4479-8237-67FBB9664A90}" srcOrd="0" destOrd="0" presId="urn:microsoft.com/office/officeart/2005/8/layout/vList2"/>
    <dgm:cxn modelId="{C9D011E5-D142-471C-BD82-892DFB1DE982}" srcId="{E8EE8CA5-CE2F-4824-8A67-237482B68160}" destId="{2A240564-BCCD-4FD6-8F46-A8BB87035785}" srcOrd="5" destOrd="0" parTransId="{FA51042C-893A-4268-B14F-F9F2A6F5C927}" sibTransId="{CC132039-7A45-47B6-952F-180635935A39}"/>
    <dgm:cxn modelId="{AE2F3EED-8A88-4629-88E6-427B9C5836F0}" type="presParOf" srcId="{A8E81516-4709-4D95-9CF1-271CA6E75F96}" destId="{F2E925A2-485B-4468-B657-942BBEA0E569}" srcOrd="0" destOrd="0" presId="urn:microsoft.com/office/officeart/2005/8/layout/vList2"/>
    <dgm:cxn modelId="{5199FF6B-5E1E-46CC-A588-22BFBB0BD761}" type="presParOf" srcId="{A8E81516-4709-4D95-9CF1-271CA6E75F96}" destId="{EB87373E-CA75-4A46-8DCC-D4C638216419}" srcOrd="1" destOrd="0" presId="urn:microsoft.com/office/officeart/2005/8/layout/vList2"/>
    <dgm:cxn modelId="{0AC9DF7D-3140-4BE3-AC87-4201BAF9B194}" type="presParOf" srcId="{A8E81516-4709-4D95-9CF1-271CA6E75F96}" destId="{6B7E7A99-CAEE-4A7C-8AEE-A3F32FDB5E09}" srcOrd="2" destOrd="0" presId="urn:microsoft.com/office/officeart/2005/8/layout/vList2"/>
    <dgm:cxn modelId="{834C390A-9F80-40C6-BFDD-0E1C8707DFDB}" type="presParOf" srcId="{A8E81516-4709-4D95-9CF1-271CA6E75F96}" destId="{636763D9-5473-4853-9D39-6CF278E694FE}" srcOrd="3" destOrd="0" presId="urn:microsoft.com/office/officeart/2005/8/layout/vList2"/>
    <dgm:cxn modelId="{EFAB5343-CC29-497F-A54A-F79A79C039C6}" type="presParOf" srcId="{A8E81516-4709-4D95-9CF1-271CA6E75F96}" destId="{86662018-CF93-427B-97C5-611BFC9E35E3}" srcOrd="4" destOrd="0" presId="urn:microsoft.com/office/officeart/2005/8/layout/vList2"/>
    <dgm:cxn modelId="{661A3FC0-D0E9-4A37-8956-9D40083E8B08}" type="presParOf" srcId="{A8E81516-4709-4D95-9CF1-271CA6E75F96}" destId="{51B949E1-3AA3-4576-8FCE-BF813663D558}" srcOrd="5" destOrd="0" presId="urn:microsoft.com/office/officeart/2005/8/layout/vList2"/>
    <dgm:cxn modelId="{B6E23B3E-58E6-4338-B4CF-BCF1F549E270}" type="presParOf" srcId="{A8E81516-4709-4D95-9CF1-271CA6E75F96}" destId="{5A06D542-E51E-411C-BD84-7BC82E41A533}" srcOrd="6" destOrd="0" presId="urn:microsoft.com/office/officeart/2005/8/layout/vList2"/>
    <dgm:cxn modelId="{BEBEBF4A-EA5B-43C7-9507-5B34508E64F1}" type="presParOf" srcId="{A8E81516-4709-4D95-9CF1-271CA6E75F96}" destId="{F39940F4-07F7-46D1-B03A-53E7A2F730A3}" srcOrd="7" destOrd="0" presId="urn:microsoft.com/office/officeart/2005/8/layout/vList2"/>
    <dgm:cxn modelId="{2207D957-7BFB-4F9E-9CB7-A7021D294226}" type="presParOf" srcId="{A8E81516-4709-4D95-9CF1-271CA6E75F96}" destId="{162BBE8A-CEF6-4479-8237-67FBB9664A90}" srcOrd="8" destOrd="0" presId="urn:microsoft.com/office/officeart/2005/8/layout/vList2"/>
    <dgm:cxn modelId="{5183F1FA-ED93-4ADF-A387-72EDFCC2A05B}" type="presParOf" srcId="{A8E81516-4709-4D95-9CF1-271CA6E75F96}" destId="{EF220FBF-90B4-436E-A119-AA35E2CA9455}" srcOrd="9" destOrd="0" presId="urn:microsoft.com/office/officeart/2005/8/layout/vList2"/>
    <dgm:cxn modelId="{F1105324-0FA3-480F-8C3C-B388C2A732B1}" type="presParOf" srcId="{A8E81516-4709-4D95-9CF1-271CA6E75F96}" destId="{66414533-C23F-4714-A32F-5621DFD48A9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51CA33-A65B-447A-8FA8-1F3F7CFA9E27}"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5FC56DA1-7796-45E7-81E6-8673AA672171}">
      <dgm:prSet/>
      <dgm:spPr/>
      <dgm:t>
        <a:bodyPr/>
        <a:lstStyle/>
        <a:p>
          <a:r>
            <a:rPr lang="en-US" b="0" i="1" dirty="0"/>
            <a:t>Identifying your competitors and evaluating their strategies to determine their strengths and weaknesses relative to those of your own product or service</a:t>
          </a:r>
          <a:endParaRPr lang="en-US" dirty="0"/>
        </a:p>
      </dgm:t>
    </dgm:pt>
    <dgm:pt modelId="{62C6413F-ADF8-451A-BE54-FF8C945BF799}" type="parTrans" cxnId="{92B02E05-1CC3-4355-B9BD-FA0938088899}">
      <dgm:prSet/>
      <dgm:spPr/>
      <dgm:t>
        <a:bodyPr/>
        <a:lstStyle/>
        <a:p>
          <a:endParaRPr lang="en-US"/>
        </a:p>
      </dgm:t>
    </dgm:pt>
    <dgm:pt modelId="{7F8DDC03-617A-4D66-89CB-6FED42385011}" type="sibTrans" cxnId="{92B02E05-1CC3-4355-B9BD-FA0938088899}">
      <dgm:prSet/>
      <dgm:spPr/>
      <dgm:t>
        <a:bodyPr/>
        <a:lstStyle/>
        <a:p>
          <a:endParaRPr lang="en-US"/>
        </a:p>
      </dgm:t>
    </dgm:pt>
    <dgm:pt modelId="{E98447A5-A00C-4EFF-9BF7-04AC865F102F}">
      <dgm:prSet/>
      <dgm:spPr/>
      <dgm:t>
        <a:bodyPr/>
        <a:lstStyle/>
        <a:p>
          <a:r>
            <a:rPr lang="en-US" b="0" i="0" dirty="0"/>
            <a:t>A competitive analysis is a critical part of your company marketing plan. With this evaluation, you can establish what makes your product or service unique--and therefore what attributes you play up in order to attract your target market.</a:t>
          </a:r>
        </a:p>
        <a:p>
          <a:r>
            <a:rPr lang="en-US" b="0" i="0" dirty="0"/>
            <a:t>Evaluate your competitors by placing them in strategic groups according to how directly they compete for a share of the customer's dollar. </a:t>
          </a:r>
          <a:endParaRPr lang="en-US" dirty="0"/>
        </a:p>
      </dgm:t>
    </dgm:pt>
    <dgm:pt modelId="{D9AE4AB2-4158-47CD-9E93-4DBDB7540636}" type="parTrans" cxnId="{C32D212C-75E5-4D6F-A591-3174054511F2}">
      <dgm:prSet/>
      <dgm:spPr/>
      <dgm:t>
        <a:bodyPr/>
        <a:lstStyle/>
        <a:p>
          <a:endParaRPr lang="en-US"/>
        </a:p>
      </dgm:t>
    </dgm:pt>
    <dgm:pt modelId="{6FBCE140-0AD1-4D84-9F1B-110E4EAE8B4C}" type="sibTrans" cxnId="{C32D212C-75E5-4D6F-A591-3174054511F2}">
      <dgm:prSet/>
      <dgm:spPr/>
      <dgm:t>
        <a:bodyPr/>
        <a:lstStyle/>
        <a:p>
          <a:endParaRPr lang="en-US"/>
        </a:p>
      </dgm:t>
    </dgm:pt>
    <dgm:pt modelId="{B8AFC659-C2EF-467F-8477-9D1B8DE6F224}" type="pres">
      <dgm:prSet presAssocID="{E651CA33-A65B-447A-8FA8-1F3F7CFA9E27}" presName="hierChild1" presStyleCnt="0">
        <dgm:presLayoutVars>
          <dgm:chPref val="1"/>
          <dgm:dir/>
          <dgm:animOne val="branch"/>
          <dgm:animLvl val="lvl"/>
          <dgm:resizeHandles/>
        </dgm:presLayoutVars>
      </dgm:prSet>
      <dgm:spPr/>
    </dgm:pt>
    <dgm:pt modelId="{93C1B45F-00C4-46BB-9CE9-0B27E2804347}" type="pres">
      <dgm:prSet presAssocID="{5FC56DA1-7796-45E7-81E6-8673AA672171}" presName="hierRoot1" presStyleCnt="0"/>
      <dgm:spPr/>
    </dgm:pt>
    <dgm:pt modelId="{C70B3ECE-DD7B-40D5-BE9A-265E30BB2335}" type="pres">
      <dgm:prSet presAssocID="{5FC56DA1-7796-45E7-81E6-8673AA672171}" presName="composite" presStyleCnt="0"/>
      <dgm:spPr/>
    </dgm:pt>
    <dgm:pt modelId="{E463B034-2DA4-43BD-AFDB-DB017594C0DC}" type="pres">
      <dgm:prSet presAssocID="{5FC56DA1-7796-45E7-81E6-8673AA672171}" presName="background" presStyleLbl="node0" presStyleIdx="0" presStyleCnt="2"/>
      <dgm:spPr/>
    </dgm:pt>
    <dgm:pt modelId="{8CF2B124-AB41-4C39-8697-F5E01641B230}" type="pres">
      <dgm:prSet presAssocID="{5FC56DA1-7796-45E7-81E6-8673AA672171}" presName="text" presStyleLbl="fgAcc0" presStyleIdx="0" presStyleCnt="2">
        <dgm:presLayoutVars>
          <dgm:chPref val="3"/>
        </dgm:presLayoutVars>
      </dgm:prSet>
      <dgm:spPr/>
    </dgm:pt>
    <dgm:pt modelId="{D7A72256-14EE-4CF7-B920-C3DF66F599E8}" type="pres">
      <dgm:prSet presAssocID="{5FC56DA1-7796-45E7-81E6-8673AA672171}" presName="hierChild2" presStyleCnt="0"/>
      <dgm:spPr/>
    </dgm:pt>
    <dgm:pt modelId="{EE419485-E591-44CD-B215-65BA5FCDA7E2}" type="pres">
      <dgm:prSet presAssocID="{E98447A5-A00C-4EFF-9BF7-04AC865F102F}" presName="hierRoot1" presStyleCnt="0"/>
      <dgm:spPr/>
    </dgm:pt>
    <dgm:pt modelId="{91DBBE9A-2AF5-4994-A0CC-07B328807CE4}" type="pres">
      <dgm:prSet presAssocID="{E98447A5-A00C-4EFF-9BF7-04AC865F102F}" presName="composite" presStyleCnt="0"/>
      <dgm:spPr/>
    </dgm:pt>
    <dgm:pt modelId="{EF6F10CA-790C-438A-B046-7825E1714A71}" type="pres">
      <dgm:prSet presAssocID="{E98447A5-A00C-4EFF-9BF7-04AC865F102F}" presName="background" presStyleLbl="node0" presStyleIdx="1" presStyleCnt="2"/>
      <dgm:spPr/>
    </dgm:pt>
    <dgm:pt modelId="{7FEF35A9-A6B9-4831-800B-A6EED6445524}" type="pres">
      <dgm:prSet presAssocID="{E98447A5-A00C-4EFF-9BF7-04AC865F102F}" presName="text" presStyleLbl="fgAcc0" presStyleIdx="1" presStyleCnt="2">
        <dgm:presLayoutVars>
          <dgm:chPref val="3"/>
        </dgm:presLayoutVars>
      </dgm:prSet>
      <dgm:spPr/>
    </dgm:pt>
    <dgm:pt modelId="{96B9381E-2B8B-49AB-8763-838BF736AB1B}" type="pres">
      <dgm:prSet presAssocID="{E98447A5-A00C-4EFF-9BF7-04AC865F102F}" presName="hierChild2" presStyleCnt="0"/>
      <dgm:spPr/>
    </dgm:pt>
  </dgm:ptLst>
  <dgm:cxnLst>
    <dgm:cxn modelId="{B21F1203-8174-418C-8FFC-A3EB4B01E0A5}" type="presOf" srcId="{E651CA33-A65B-447A-8FA8-1F3F7CFA9E27}" destId="{B8AFC659-C2EF-467F-8477-9D1B8DE6F224}" srcOrd="0" destOrd="0" presId="urn:microsoft.com/office/officeart/2005/8/layout/hierarchy1"/>
    <dgm:cxn modelId="{92B02E05-1CC3-4355-B9BD-FA0938088899}" srcId="{E651CA33-A65B-447A-8FA8-1F3F7CFA9E27}" destId="{5FC56DA1-7796-45E7-81E6-8673AA672171}" srcOrd="0" destOrd="0" parTransId="{62C6413F-ADF8-451A-BE54-FF8C945BF799}" sibTransId="{7F8DDC03-617A-4D66-89CB-6FED42385011}"/>
    <dgm:cxn modelId="{806A7C0D-3D0F-4EA1-96B5-A25EB6E63AF2}" type="presOf" srcId="{E98447A5-A00C-4EFF-9BF7-04AC865F102F}" destId="{7FEF35A9-A6B9-4831-800B-A6EED6445524}" srcOrd="0" destOrd="0" presId="urn:microsoft.com/office/officeart/2005/8/layout/hierarchy1"/>
    <dgm:cxn modelId="{C32D212C-75E5-4D6F-A591-3174054511F2}" srcId="{E651CA33-A65B-447A-8FA8-1F3F7CFA9E27}" destId="{E98447A5-A00C-4EFF-9BF7-04AC865F102F}" srcOrd="1" destOrd="0" parTransId="{D9AE4AB2-4158-47CD-9E93-4DBDB7540636}" sibTransId="{6FBCE140-0AD1-4D84-9F1B-110E4EAE8B4C}"/>
    <dgm:cxn modelId="{C774BF6D-4BDC-4010-96BD-CC6965D85A71}" type="presOf" srcId="{5FC56DA1-7796-45E7-81E6-8673AA672171}" destId="{8CF2B124-AB41-4C39-8697-F5E01641B230}" srcOrd="0" destOrd="0" presId="urn:microsoft.com/office/officeart/2005/8/layout/hierarchy1"/>
    <dgm:cxn modelId="{B596A976-5907-420F-B57B-825B18BD3552}" type="presParOf" srcId="{B8AFC659-C2EF-467F-8477-9D1B8DE6F224}" destId="{93C1B45F-00C4-46BB-9CE9-0B27E2804347}" srcOrd="0" destOrd="0" presId="urn:microsoft.com/office/officeart/2005/8/layout/hierarchy1"/>
    <dgm:cxn modelId="{D10D27DB-225B-4263-9E83-0FF987F1F880}" type="presParOf" srcId="{93C1B45F-00C4-46BB-9CE9-0B27E2804347}" destId="{C70B3ECE-DD7B-40D5-BE9A-265E30BB2335}" srcOrd="0" destOrd="0" presId="urn:microsoft.com/office/officeart/2005/8/layout/hierarchy1"/>
    <dgm:cxn modelId="{B2E6B472-355A-464D-B816-8216C853B48C}" type="presParOf" srcId="{C70B3ECE-DD7B-40D5-BE9A-265E30BB2335}" destId="{E463B034-2DA4-43BD-AFDB-DB017594C0DC}" srcOrd="0" destOrd="0" presId="urn:microsoft.com/office/officeart/2005/8/layout/hierarchy1"/>
    <dgm:cxn modelId="{57EDE98F-DA50-4F16-8F9E-E7B0F4F1D6BE}" type="presParOf" srcId="{C70B3ECE-DD7B-40D5-BE9A-265E30BB2335}" destId="{8CF2B124-AB41-4C39-8697-F5E01641B230}" srcOrd="1" destOrd="0" presId="urn:microsoft.com/office/officeart/2005/8/layout/hierarchy1"/>
    <dgm:cxn modelId="{483246E7-6018-4DC2-8767-D9589CEC7D6D}" type="presParOf" srcId="{93C1B45F-00C4-46BB-9CE9-0B27E2804347}" destId="{D7A72256-14EE-4CF7-B920-C3DF66F599E8}" srcOrd="1" destOrd="0" presId="urn:microsoft.com/office/officeart/2005/8/layout/hierarchy1"/>
    <dgm:cxn modelId="{633340AE-1A1D-4C31-B0EB-539DD1DFC912}" type="presParOf" srcId="{B8AFC659-C2EF-467F-8477-9D1B8DE6F224}" destId="{EE419485-E591-44CD-B215-65BA5FCDA7E2}" srcOrd="1" destOrd="0" presId="urn:microsoft.com/office/officeart/2005/8/layout/hierarchy1"/>
    <dgm:cxn modelId="{9D6FD90E-8106-4DCF-B953-E082A45C1081}" type="presParOf" srcId="{EE419485-E591-44CD-B215-65BA5FCDA7E2}" destId="{91DBBE9A-2AF5-4994-A0CC-07B328807CE4}" srcOrd="0" destOrd="0" presId="urn:microsoft.com/office/officeart/2005/8/layout/hierarchy1"/>
    <dgm:cxn modelId="{9289AE6D-3D14-4A33-BD0F-E1A59FDBA106}" type="presParOf" srcId="{91DBBE9A-2AF5-4994-A0CC-07B328807CE4}" destId="{EF6F10CA-790C-438A-B046-7825E1714A71}" srcOrd="0" destOrd="0" presId="urn:microsoft.com/office/officeart/2005/8/layout/hierarchy1"/>
    <dgm:cxn modelId="{34EE546B-1E73-4787-A22C-E1C1C3B6156A}" type="presParOf" srcId="{91DBBE9A-2AF5-4994-A0CC-07B328807CE4}" destId="{7FEF35A9-A6B9-4831-800B-A6EED6445524}" srcOrd="1" destOrd="0" presId="urn:microsoft.com/office/officeart/2005/8/layout/hierarchy1"/>
    <dgm:cxn modelId="{19E09652-3437-4CC6-9F3B-7D994CCFF535}" type="presParOf" srcId="{EE419485-E591-44CD-B215-65BA5FCDA7E2}" destId="{96B9381E-2B8B-49AB-8763-838BF736AB1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4238C5-DB58-4B03-A30A-8FA94ED5D49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F4DB6AB-3574-443D-9E83-F4CBBCA51893}">
      <dgm:prSet/>
      <dgm:spPr/>
      <dgm:t>
        <a:bodyPr/>
        <a:lstStyle/>
        <a:p>
          <a:r>
            <a:rPr lang="en-US" b="0" i="0" dirty="0"/>
            <a:t>Who are your competitors?</a:t>
          </a:r>
          <a:endParaRPr lang="en-US" dirty="0"/>
        </a:p>
      </dgm:t>
    </dgm:pt>
    <dgm:pt modelId="{046E3A0C-AAFC-4E7F-856E-C651DDE2BF68}" type="parTrans" cxnId="{EC8308B7-62F8-4623-BCEB-BA696A048B71}">
      <dgm:prSet/>
      <dgm:spPr/>
      <dgm:t>
        <a:bodyPr/>
        <a:lstStyle/>
        <a:p>
          <a:endParaRPr lang="en-US"/>
        </a:p>
      </dgm:t>
    </dgm:pt>
    <dgm:pt modelId="{AB79E644-7542-4500-86D7-6EBFC69DC65D}" type="sibTrans" cxnId="{EC8308B7-62F8-4623-BCEB-BA696A048B71}">
      <dgm:prSet/>
      <dgm:spPr/>
      <dgm:t>
        <a:bodyPr/>
        <a:lstStyle/>
        <a:p>
          <a:endParaRPr lang="en-US"/>
        </a:p>
      </dgm:t>
    </dgm:pt>
    <dgm:pt modelId="{1BDBCDBF-C1E6-4002-BBA6-443DE4026D7D}">
      <dgm:prSet/>
      <dgm:spPr/>
      <dgm:t>
        <a:bodyPr/>
        <a:lstStyle/>
        <a:p>
          <a:r>
            <a:rPr lang="en-US" b="0" i="0" dirty="0"/>
            <a:t>What products or services do they sell?</a:t>
          </a:r>
          <a:endParaRPr lang="en-US" dirty="0"/>
        </a:p>
      </dgm:t>
    </dgm:pt>
    <dgm:pt modelId="{9128E18B-6893-4076-BF4A-E943AD372C9C}" type="parTrans" cxnId="{3F50C90F-178E-4D92-8FEA-90CF1338D3CA}">
      <dgm:prSet/>
      <dgm:spPr/>
      <dgm:t>
        <a:bodyPr/>
        <a:lstStyle/>
        <a:p>
          <a:endParaRPr lang="en-US"/>
        </a:p>
      </dgm:t>
    </dgm:pt>
    <dgm:pt modelId="{9CE3A39A-E364-41AA-B5C3-515434D56DB3}" type="sibTrans" cxnId="{3F50C90F-178E-4D92-8FEA-90CF1338D3CA}">
      <dgm:prSet/>
      <dgm:spPr/>
      <dgm:t>
        <a:bodyPr/>
        <a:lstStyle/>
        <a:p>
          <a:endParaRPr lang="en-US"/>
        </a:p>
      </dgm:t>
    </dgm:pt>
    <dgm:pt modelId="{B78665D5-BADD-4487-8EC6-2A42ED61CEE0}">
      <dgm:prSet/>
      <dgm:spPr/>
      <dgm:t>
        <a:bodyPr/>
        <a:lstStyle/>
        <a:p>
          <a:r>
            <a:rPr lang="en-US" b="0" i="0"/>
            <a:t>What is each competitor's market share?</a:t>
          </a:r>
          <a:endParaRPr lang="en-US"/>
        </a:p>
      </dgm:t>
    </dgm:pt>
    <dgm:pt modelId="{02806893-959A-41DA-9C01-FB71DAFFD2D0}" type="parTrans" cxnId="{803314AD-1266-44E7-9DF2-18010DC56E6E}">
      <dgm:prSet/>
      <dgm:spPr/>
      <dgm:t>
        <a:bodyPr/>
        <a:lstStyle/>
        <a:p>
          <a:endParaRPr lang="en-US"/>
        </a:p>
      </dgm:t>
    </dgm:pt>
    <dgm:pt modelId="{7623C151-977F-4524-9740-9523EF7B7F6D}" type="sibTrans" cxnId="{803314AD-1266-44E7-9DF2-18010DC56E6E}">
      <dgm:prSet/>
      <dgm:spPr/>
      <dgm:t>
        <a:bodyPr/>
        <a:lstStyle/>
        <a:p>
          <a:endParaRPr lang="en-US"/>
        </a:p>
      </dgm:t>
    </dgm:pt>
    <dgm:pt modelId="{34505B2F-AB68-46CF-939F-A703E514500C}">
      <dgm:prSet/>
      <dgm:spPr/>
      <dgm:t>
        <a:bodyPr/>
        <a:lstStyle/>
        <a:p>
          <a:pPr>
            <a:buFont typeface="Arial" panose="020B0604020202020204" pitchFamily="34" charset="0"/>
            <a:buChar char="•"/>
          </a:pPr>
          <a:r>
            <a:rPr lang="en-US" b="0" i="0"/>
            <a:t>What are their past strategies?</a:t>
          </a:r>
        </a:p>
      </dgm:t>
    </dgm:pt>
    <dgm:pt modelId="{D1FDF93F-3D4D-49A0-88C1-14A2F80B4A78}" type="parTrans" cxnId="{79FB439E-8601-49A2-84EC-52844FA5C110}">
      <dgm:prSet/>
      <dgm:spPr/>
      <dgm:t>
        <a:bodyPr/>
        <a:lstStyle/>
        <a:p>
          <a:endParaRPr lang="en-US"/>
        </a:p>
      </dgm:t>
    </dgm:pt>
    <dgm:pt modelId="{99CFE9CC-60F6-4C95-B0A0-B0CDD510CBCA}" type="sibTrans" cxnId="{79FB439E-8601-49A2-84EC-52844FA5C110}">
      <dgm:prSet/>
      <dgm:spPr/>
      <dgm:t>
        <a:bodyPr/>
        <a:lstStyle/>
        <a:p>
          <a:endParaRPr lang="en-US"/>
        </a:p>
      </dgm:t>
    </dgm:pt>
    <dgm:pt modelId="{90153847-2335-42B8-B2E4-65CFF4B6AD55}">
      <dgm:prSet/>
      <dgm:spPr/>
      <dgm:t>
        <a:bodyPr/>
        <a:lstStyle/>
        <a:p>
          <a:pPr>
            <a:buFont typeface="Arial" panose="020B0604020202020204" pitchFamily="34" charset="0"/>
            <a:buChar char="•"/>
          </a:pPr>
          <a:r>
            <a:rPr lang="en-US" b="0" i="0"/>
            <a:t>What are their current strategies?</a:t>
          </a:r>
        </a:p>
      </dgm:t>
    </dgm:pt>
    <dgm:pt modelId="{054B3DE9-0910-4AEF-BACF-F47243347E8E}" type="parTrans" cxnId="{00EBAD33-BDD0-49C5-8B91-CD99DC5898A3}">
      <dgm:prSet/>
      <dgm:spPr/>
      <dgm:t>
        <a:bodyPr/>
        <a:lstStyle/>
        <a:p>
          <a:endParaRPr lang="en-US"/>
        </a:p>
      </dgm:t>
    </dgm:pt>
    <dgm:pt modelId="{3C8D88E1-AE1C-4248-ACEF-40E83491D692}" type="sibTrans" cxnId="{00EBAD33-BDD0-49C5-8B91-CD99DC5898A3}">
      <dgm:prSet/>
      <dgm:spPr/>
      <dgm:t>
        <a:bodyPr/>
        <a:lstStyle/>
        <a:p>
          <a:endParaRPr lang="en-US"/>
        </a:p>
      </dgm:t>
    </dgm:pt>
    <dgm:pt modelId="{8CC58B36-3881-4DC9-949B-A53B665C7593}">
      <dgm:prSet/>
      <dgm:spPr/>
      <dgm:t>
        <a:bodyPr/>
        <a:lstStyle/>
        <a:p>
          <a:pPr>
            <a:buFont typeface="Arial" panose="020B0604020202020204" pitchFamily="34" charset="0"/>
            <a:buChar char="•"/>
          </a:pPr>
          <a:r>
            <a:rPr lang="en-US" b="0" i="0" dirty="0"/>
            <a:t>What type of media are used to market their products or services?</a:t>
          </a:r>
        </a:p>
      </dgm:t>
    </dgm:pt>
    <dgm:pt modelId="{8BF1AD4F-98F3-49B8-9182-4FD3BB8ECF35}" type="parTrans" cxnId="{90A1D33D-CE6D-4D1D-B258-9A9964423E72}">
      <dgm:prSet/>
      <dgm:spPr/>
      <dgm:t>
        <a:bodyPr/>
        <a:lstStyle/>
        <a:p>
          <a:endParaRPr lang="en-US"/>
        </a:p>
      </dgm:t>
    </dgm:pt>
    <dgm:pt modelId="{0B7D9262-4BD8-4A74-91C7-9C3FDC2193B6}" type="sibTrans" cxnId="{90A1D33D-CE6D-4D1D-B258-9A9964423E72}">
      <dgm:prSet/>
      <dgm:spPr/>
      <dgm:t>
        <a:bodyPr/>
        <a:lstStyle/>
        <a:p>
          <a:endParaRPr lang="en-US"/>
        </a:p>
      </dgm:t>
    </dgm:pt>
    <dgm:pt modelId="{65A86387-8CE6-426C-B806-1C7B05939967}">
      <dgm:prSet/>
      <dgm:spPr/>
      <dgm:t>
        <a:bodyPr/>
        <a:lstStyle/>
        <a:p>
          <a:pPr>
            <a:buFont typeface="Arial" panose="020B0604020202020204" pitchFamily="34" charset="0"/>
            <a:buChar char="•"/>
          </a:pPr>
          <a:r>
            <a:rPr lang="en-US" b="0" i="0"/>
            <a:t>What are each competitor's strengths and weaknesses?</a:t>
          </a:r>
        </a:p>
      </dgm:t>
    </dgm:pt>
    <dgm:pt modelId="{80173A9D-4DE1-432F-82EC-E11518B22429}" type="parTrans" cxnId="{F501705A-28EE-4884-9897-E0CAEA05FF86}">
      <dgm:prSet/>
      <dgm:spPr/>
      <dgm:t>
        <a:bodyPr/>
        <a:lstStyle/>
        <a:p>
          <a:endParaRPr lang="en-US"/>
        </a:p>
      </dgm:t>
    </dgm:pt>
    <dgm:pt modelId="{AB6718A9-81DA-4465-B742-97084A4CDE0C}" type="sibTrans" cxnId="{F501705A-28EE-4884-9897-E0CAEA05FF86}">
      <dgm:prSet/>
      <dgm:spPr/>
      <dgm:t>
        <a:bodyPr/>
        <a:lstStyle/>
        <a:p>
          <a:endParaRPr lang="en-US"/>
        </a:p>
      </dgm:t>
    </dgm:pt>
    <dgm:pt modelId="{42490F1C-BD87-4450-A78B-2D2DE985BD42}">
      <dgm:prSet/>
      <dgm:spPr/>
      <dgm:t>
        <a:bodyPr/>
        <a:lstStyle/>
        <a:p>
          <a:pPr>
            <a:buFont typeface="Arial" panose="020B0604020202020204" pitchFamily="34" charset="0"/>
            <a:buChar char="•"/>
          </a:pPr>
          <a:r>
            <a:rPr lang="en-US" b="0" i="0"/>
            <a:t>What potential threats do your competitors pose?</a:t>
          </a:r>
        </a:p>
      </dgm:t>
    </dgm:pt>
    <dgm:pt modelId="{ED744659-AE01-48B0-BF57-8F7E0EE52BFA}" type="parTrans" cxnId="{8B165091-F04C-40BA-AA20-06FBC6FFE47C}">
      <dgm:prSet/>
      <dgm:spPr/>
      <dgm:t>
        <a:bodyPr/>
        <a:lstStyle/>
        <a:p>
          <a:endParaRPr lang="en-US"/>
        </a:p>
      </dgm:t>
    </dgm:pt>
    <dgm:pt modelId="{E0439333-DA2D-455B-A6CF-4B2D6DBE9859}" type="sibTrans" cxnId="{8B165091-F04C-40BA-AA20-06FBC6FFE47C}">
      <dgm:prSet/>
      <dgm:spPr/>
      <dgm:t>
        <a:bodyPr/>
        <a:lstStyle/>
        <a:p>
          <a:endParaRPr lang="en-US"/>
        </a:p>
      </dgm:t>
    </dgm:pt>
    <dgm:pt modelId="{1816854F-245C-4969-BBD5-8A78A70C100C}">
      <dgm:prSet/>
      <dgm:spPr/>
      <dgm:t>
        <a:bodyPr/>
        <a:lstStyle/>
        <a:p>
          <a:pPr>
            <a:buFont typeface="Arial" panose="020B0604020202020204" pitchFamily="34" charset="0"/>
            <a:buChar char="•"/>
          </a:pPr>
          <a:r>
            <a:rPr lang="en-US" b="0" i="0" dirty="0"/>
            <a:t>What potential opportunities do they make available for you?</a:t>
          </a:r>
        </a:p>
      </dgm:t>
    </dgm:pt>
    <dgm:pt modelId="{D1301242-F186-499D-B33B-B58FE9036CB8}" type="parTrans" cxnId="{80AA1FC5-AE1F-4EB2-9E86-FA0AAC74FAC4}">
      <dgm:prSet/>
      <dgm:spPr/>
      <dgm:t>
        <a:bodyPr/>
        <a:lstStyle/>
        <a:p>
          <a:endParaRPr lang="en-US"/>
        </a:p>
      </dgm:t>
    </dgm:pt>
    <dgm:pt modelId="{E64903C2-FE96-40C9-8A87-E717736B69F2}" type="sibTrans" cxnId="{80AA1FC5-AE1F-4EB2-9E86-FA0AAC74FAC4}">
      <dgm:prSet/>
      <dgm:spPr/>
      <dgm:t>
        <a:bodyPr/>
        <a:lstStyle/>
        <a:p>
          <a:endParaRPr lang="en-US"/>
        </a:p>
      </dgm:t>
    </dgm:pt>
    <dgm:pt modelId="{8D254FC5-2903-4DE6-B40B-48981E8B6ADA}" type="pres">
      <dgm:prSet presAssocID="{CB4238C5-DB58-4B03-A30A-8FA94ED5D49B}" presName="diagram" presStyleCnt="0">
        <dgm:presLayoutVars>
          <dgm:dir/>
          <dgm:resizeHandles val="exact"/>
        </dgm:presLayoutVars>
      </dgm:prSet>
      <dgm:spPr/>
    </dgm:pt>
    <dgm:pt modelId="{A2611B0D-BA00-4774-9E8C-FD7218F9749F}" type="pres">
      <dgm:prSet presAssocID="{4F4DB6AB-3574-443D-9E83-F4CBBCA51893}" presName="node" presStyleLbl="node1" presStyleIdx="0" presStyleCnt="9">
        <dgm:presLayoutVars>
          <dgm:bulletEnabled val="1"/>
        </dgm:presLayoutVars>
      </dgm:prSet>
      <dgm:spPr/>
    </dgm:pt>
    <dgm:pt modelId="{A8285CBF-D227-440F-884C-694032292337}" type="pres">
      <dgm:prSet presAssocID="{AB79E644-7542-4500-86D7-6EBFC69DC65D}" presName="sibTrans" presStyleCnt="0"/>
      <dgm:spPr/>
    </dgm:pt>
    <dgm:pt modelId="{C5AA443F-10B5-4EC8-8D49-B47632E34F8A}" type="pres">
      <dgm:prSet presAssocID="{1BDBCDBF-C1E6-4002-BBA6-443DE4026D7D}" presName="node" presStyleLbl="node1" presStyleIdx="1" presStyleCnt="9">
        <dgm:presLayoutVars>
          <dgm:bulletEnabled val="1"/>
        </dgm:presLayoutVars>
      </dgm:prSet>
      <dgm:spPr/>
    </dgm:pt>
    <dgm:pt modelId="{286E91C8-4EF5-4AA0-A730-C1219575E3EA}" type="pres">
      <dgm:prSet presAssocID="{9CE3A39A-E364-41AA-B5C3-515434D56DB3}" presName="sibTrans" presStyleCnt="0"/>
      <dgm:spPr/>
    </dgm:pt>
    <dgm:pt modelId="{5BF2E542-312B-4087-8280-A4DC77193971}" type="pres">
      <dgm:prSet presAssocID="{B78665D5-BADD-4487-8EC6-2A42ED61CEE0}" presName="node" presStyleLbl="node1" presStyleIdx="2" presStyleCnt="9">
        <dgm:presLayoutVars>
          <dgm:bulletEnabled val="1"/>
        </dgm:presLayoutVars>
      </dgm:prSet>
      <dgm:spPr/>
    </dgm:pt>
    <dgm:pt modelId="{74B77BDA-BABA-453F-A95D-F79C1F7F7F30}" type="pres">
      <dgm:prSet presAssocID="{7623C151-977F-4524-9740-9523EF7B7F6D}" presName="sibTrans" presStyleCnt="0"/>
      <dgm:spPr/>
    </dgm:pt>
    <dgm:pt modelId="{DDB6FC09-EC82-4AE0-9EB2-3408E41C29A4}" type="pres">
      <dgm:prSet presAssocID="{34505B2F-AB68-46CF-939F-A703E514500C}" presName="node" presStyleLbl="node1" presStyleIdx="3" presStyleCnt="9">
        <dgm:presLayoutVars>
          <dgm:bulletEnabled val="1"/>
        </dgm:presLayoutVars>
      </dgm:prSet>
      <dgm:spPr/>
    </dgm:pt>
    <dgm:pt modelId="{47E00A6B-03CD-4927-A8FC-ED04D55FBAE7}" type="pres">
      <dgm:prSet presAssocID="{99CFE9CC-60F6-4C95-B0A0-B0CDD510CBCA}" presName="sibTrans" presStyleCnt="0"/>
      <dgm:spPr/>
    </dgm:pt>
    <dgm:pt modelId="{28AB5A7A-A742-426E-B994-7A20DDA08037}" type="pres">
      <dgm:prSet presAssocID="{90153847-2335-42B8-B2E4-65CFF4B6AD55}" presName="node" presStyleLbl="node1" presStyleIdx="4" presStyleCnt="9">
        <dgm:presLayoutVars>
          <dgm:bulletEnabled val="1"/>
        </dgm:presLayoutVars>
      </dgm:prSet>
      <dgm:spPr/>
    </dgm:pt>
    <dgm:pt modelId="{DF187392-327D-4904-97D9-E9E485CF4F80}" type="pres">
      <dgm:prSet presAssocID="{3C8D88E1-AE1C-4248-ACEF-40E83491D692}" presName="sibTrans" presStyleCnt="0"/>
      <dgm:spPr/>
    </dgm:pt>
    <dgm:pt modelId="{F1F581F0-0343-4088-B7C2-0FD8F09717A5}" type="pres">
      <dgm:prSet presAssocID="{8CC58B36-3881-4DC9-949B-A53B665C7593}" presName="node" presStyleLbl="node1" presStyleIdx="5" presStyleCnt="9">
        <dgm:presLayoutVars>
          <dgm:bulletEnabled val="1"/>
        </dgm:presLayoutVars>
      </dgm:prSet>
      <dgm:spPr/>
    </dgm:pt>
    <dgm:pt modelId="{E178C064-283F-4DBA-A4F9-1F5A6FEEB14F}" type="pres">
      <dgm:prSet presAssocID="{0B7D9262-4BD8-4A74-91C7-9C3FDC2193B6}" presName="sibTrans" presStyleCnt="0"/>
      <dgm:spPr/>
    </dgm:pt>
    <dgm:pt modelId="{72D14A89-F4C8-4929-B4B5-91F9181529B1}" type="pres">
      <dgm:prSet presAssocID="{65A86387-8CE6-426C-B806-1C7B05939967}" presName="node" presStyleLbl="node1" presStyleIdx="6" presStyleCnt="9">
        <dgm:presLayoutVars>
          <dgm:bulletEnabled val="1"/>
        </dgm:presLayoutVars>
      </dgm:prSet>
      <dgm:spPr/>
    </dgm:pt>
    <dgm:pt modelId="{76F1B11C-B99D-4855-8C04-DC549EA6F994}" type="pres">
      <dgm:prSet presAssocID="{AB6718A9-81DA-4465-B742-97084A4CDE0C}" presName="sibTrans" presStyleCnt="0"/>
      <dgm:spPr/>
    </dgm:pt>
    <dgm:pt modelId="{0C828063-7A1D-4047-BCEE-E03FE408B93E}" type="pres">
      <dgm:prSet presAssocID="{42490F1C-BD87-4450-A78B-2D2DE985BD42}" presName="node" presStyleLbl="node1" presStyleIdx="7" presStyleCnt="9">
        <dgm:presLayoutVars>
          <dgm:bulletEnabled val="1"/>
        </dgm:presLayoutVars>
      </dgm:prSet>
      <dgm:spPr/>
    </dgm:pt>
    <dgm:pt modelId="{6C5D2A66-87F3-4E66-81B7-F4EE23F9A27A}" type="pres">
      <dgm:prSet presAssocID="{E0439333-DA2D-455B-A6CF-4B2D6DBE9859}" presName="sibTrans" presStyleCnt="0"/>
      <dgm:spPr/>
    </dgm:pt>
    <dgm:pt modelId="{0A9563FA-2ECC-489F-85EC-38D882485172}" type="pres">
      <dgm:prSet presAssocID="{1816854F-245C-4969-BBD5-8A78A70C100C}" presName="node" presStyleLbl="node1" presStyleIdx="8" presStyleCnt="9">
        <dgm:presLayoutVars>
          <dgm:bulletEnabled val="1"/>
        </dgm:presLayoutVars>
      </dgm:prSet>
      <dgm:spPr/>
    </dgm:pt>
  </dgm:ptLst>
  <dgm:cxnLst>
    <dgm:cxn modelId="{3F50C90F-178E-4D92-8FEA-90CF1338D3CA}" srcId="{CB4238C5-DB58-4B03-A30A-8FA94ED5D49B}" destId="{1BDBCDBF-C1E6-4002-BBA6-443DE4026D7D}" srcOrd="1" destOrd="0" parTransId="{9128E18B-6893-4076-BF4A-E943AD372C9C}" sibTransId="{9CE3A39A-E364-41AA-B5C3-515434D56DB3}"/>
    <dgm:cxn modelId="{00EBAD33-BDD0-49C5-8B91-CD99DC5898A3}" srcId="{CB4238C5-DB58-4B03-A30A-8FA94ED5D49B}" destId="{90153847-2335-42B8-B2E4-65CFF4B6AD55}" srcOrd="4" destOrd="0" parTransId="{054B3DE9-0910-4AEF-BACF-F47243347E8E}" sibTransId="{3C8D88E1-AE1C-4248-ACEF-40E83491D692}"/>
    <dgm:cxn modelId="{90A1D33D-CE6D-4D1D-B258-9A9964423E72}" srcId="{CB4238C5-DB58-4B03-A30A-8FA94ED5D49B}" destId="{8CC58B36-3881-4DC9-949B-A53B665C7593}" srcOrd="5" destOrd="0" parTransId="{8BF1AD4F-98F3-49B8-9182-4FD3BB8ECF35}" sibTransId="{0B7D9262-4BD8-4A74-91C7-9C3FDC2193B6}"/>
    <dgm:cxn modelId="{DFC9F161-0540-4C06-8F4C-763AEB84F6CE}" type="presOf" srcId="{42490F1C-BD87-4450-A78B-2D2DE985BD42}" destId="{0C828063-7A1D-4047-BCEE-E03FE408B93E}" srcOrd="0" destOrd="0" presId="urn:microsoft.com/office/officeart/2005/8/layout/default"/>
    <dgm:cxn modelId="{43A8CC48-45BC-4962-968D-6C6A2D7923F2}" type="presOf" srcId="{CB4238C5-DB58-4B03-A30A-8FA94ED5D49B}" destId="{8D254FC5-2903-4DE6-B40B-48981E8B6ADA}" srcOrd="0" destOrd="0" presId="urn:microsoft.com/office/officeart/2005/8/layout/default"/>
    <dgm:cxn modelId="{88182C4A-FEC8-41EE-8DB3-259EDB758392}" type="presOf" srcId="{8CC58B36-3881-4DC9-949B-A53B665C7593}" destId="{F1F581F0-0343-4088-B7C2-0FD8F09717A5}" srcOrd="0" destOrd="0" presId="urn:microsoft.com/office/officeart/2005/8/layout/default"/>
    <dgm:cxn modelId="{F501705A-28EE-4884-9897-E0CAEA05FF86}" srcId="{CB4238C5-DB58-4B03-A30A-8FA94ED5D49B}" destId="{65A86387-8CE6-426C-B806-1C7B05939967}" srcOrd="6" destOrd="0" parTransId="{80173A9D-4DE1-432F-82EC-E11518B22429}" sibTransId="{AB6718A9-81DA-4465-B742-97084A4CDE0C}"/>
    <dgm:cxn modelId="{6B6ECF81-23A1-49F6-A23F-D0248A15D499}" type="presOf" srcId="{34505B2F-AB68-46CF-939F-A703E514500C}" destId="{DDB6FC09-EC82-4AE0-9EB2-3408E41C29A4}" srcOrd="0" destOrd="0" presId="urn:microsoft.com/office/officeart/2005/8/layout/default"/>
    <dgm:cxn modelId="{B050DC86-EA50-4C3D-A8A4-9608DB3D1473}" type="presOf" srcId="{65A86387-8CE6-426C-B806-1C7B05939967}" destId="{72D14A89-F4C8-4929-B4B5-91F9181529B1}" srcOrd="0" destOrd="0" presId="urn:microsoft.com/office/officeart/2005/8/layout/default"/>
    <dgm:cxn modelId="{42A36B8E-D1F8-4417-890D-B9440B2CA41B}" type="presOf" srcId="{1816854F-245C-4969-BBD5-8A78A70C100C}" destId="{0A9563FA-2ECC-489F-85EC-38D882485172}" srcOrd="0" destOrd="0" presId="urn:microsoft.com/office/officeart/2005/8/layout/default"/>
    <dgm:cxn modelId="{8B165091-F04C-40BA-AA20-06FBC6FFE47C}" srcId="{CB4238C5-DB58-4B03-A30A-8FA94ED5D49B}" destId="{42490F1C-BD87-4450-A78B-2D2DE985BD42}" srcOrd="7" destOrd="0" parTransId="{ED744659-AE01-48B0-BF57-8F7E0EE52BFA}" sibTransId="{E0439333-DA2D-455B-A6CF-4B2D6DBE9859}"/>
    <dgm:cxn modelId="{79FB439E-8601-49A2-84EC-52844FA5C110}" srcId="{CB4238C5-DB58-4B03-A30A-8FA94ED5D49B}" destId="{34505B2F-AB68-46CF-939F-A703E514500C}" srcOrd="3" destOrd="0" parTransId="{D1FDF93F-3D4D-49A0-88C1-14A2F80B4A78}" sibTransId="{99CFE9CC-60F6-4C95-B0A0-B0CDD510CBCA}"/>
    <dgm:cxn modelId="{803314AD-1266-44E7-9DF2-18010DC56E6E}" srcId="{CB4238C5-DB58-4B03-A30A-8FA94ED5D49B}" destId="{B78665D5-BADD-4487-8EC6-2A42ED61CEE0}" srcOrd="2" destOrd="0" parTransId="{02806893-959A-41DA-9C01-FB71DAFFD2D0}" sibTransId="{7623C151-977F-4524-9740-9523EF7B7F6D}"/>
    <dgm:cxn modelId="{EC8308B7-62F8-4623-BCEB-BA696A048B71}" srcId="{CB4238C5-DB58-4B03-A30A-8FA94ED5D49B}" destId="{4F4DB6AB-3574-443D-9E83-F4CBBCA51893}" srcOrd="0" destOrd="0" parTransId="{046E3A0C-AAFC-4E7F-856E-C651DDE2BF68}" sibTransId="{AB79E644-7542-4500-86D7-6EBFC69DC65D}"/>
    <dgm:cxn modelId="{BAFDC6BC-C531-4555-B152-63D3D7374B8C}" type="presOf" srcId="{1BDBCDBF-C1E6-4002-BBA6-443DE4026D7D}" destId="{C5AA443F-10B5-4EC8-8D49-B47632E34F8A}" srcOrd="0" destOrd="0" presId="urn:microsoft.com/office/officeart/2005/8/layout/default"/>
    <dgm:cxn modelId="{80AA1FC5-AE1F-4EB2-9E86-FA0AAC74FAC4}" srcId="{CB4238C5-DB58-4B03-A30A-8FA94ED5D49B}" destId="{1816854F-245C-4969-BBD5-8A78A70C100C}" srcOrd="8" destOrd="0" parTransId="{D1301242-F186-499D-B33B-B58FE9036CB8}" sibTransId="{E64903C2-FE96-40C9-8A87-E717736B69F2}"/>
    <dgm:cxn modelId="{49C849C8-461E-4DD3-B125-88F1EB412CD7}" type="presOf" srcId="{B78665D5-BADD-4487-8EC6-2A42ED61CEE0}" destId="{5BF2E542-312B-4087-8280-A4DC77193971}" srcOrd="0" destOrd="0" presId="urn:microsoft.com/office/officeart/2005/8/layout/default"/>
    <dgm:cxn modelId="{E76C8BD3-A4F8-4C22-83C2-7FEF8DC94F15}" type="presOf" srcId="{4F4DB6AB-3574-443D-9E83-F4CBBCA51893}" destId="{A2611B0D-BA00-4774-9E8C-FD7218F9749F}" srcOrd="0" destOrd="0" presId="urn:microsoft.com/office/officeart/2005/8/layout/default"/>
    <dgm:cxn modelId="{744009DC-19CD-4043-9307-E1B58D428861}" type="presOf" srcId="{90153847-2335-42B8-B2E4-65CFF4B6AD55}" destId="{28AB5A7A-A742-426E-B994-7A20DDA08037}" srcOrd="0" destOrd="0" presId="urn:microsoft.com/office/officeart/2005/8/layout/default"/>
    <dgm:cxn modelId="{480895EE-4C4A-4032-AD9A-268F0672B081}" type="presParOf" srcId="{8D254FC5-2903-4DE6-B40B-48981E8B6ADA}" destId="{A2611B0D-BA00-4774-9E8C-FD7218F9749F}" srcOrd="0" destOrd="0" presId="urn:microsoft.com/office/officeart/2005/8/layout/default"/>
    <dgm:cxn modelId="{BE23F058-2A91-4EEA-8C16-B9B7FAC7553B}" type="presParOf" srcId="{8D254FC5-2903-4DE6-B40B-48981E8B6ADA}" destId="{A8285CBF-D227-440F-884C-694032292337}" srcOrd="1" destOrd="0" presId="urn:microsoft.com/office/officeart/2005/8/layout/default"/>
    <dgm:cxn modelId="{58899E93-E7DA-4222-8816-8BBF104AD39F}" type="presParOf" srcId="{8D254FC5-2903-4DE6-B40B-48981E8B6ADA}" destId="{C5AA443F-10B5-4EC8-8D49-B47632E34F8A}" srcOrd="2" destOrd="0" presId="urn:microsoft.com/office/officeart/2005/8/layout/default"/>
    <dgm:cxn modelId="{8DC6F544-9527-46FF-9241-14EEEE54D307}" type="presParOf" srcId="{8D254FC5-2903-4DE6-B40B-48981E8B6ADA}" destId="{286E91C8-4EF5-4AA0-A730-C1219575E3EA}" srcOrd="3" destOrd="0" presId="urn:microsoft.com/office/officeart/2005/8/layout/default"/>
    <dgm:cxn modelId="{82C7A63A-FEAD-4CDE-A97C-7E22FD1125DB}" type="presParOf" srcId="{8D254FC5-2903-4DE6-B40B-48981E8B6ADA}" destId="{5BF2E542-312B-4087-8280-A4DC77193971}" srcOrd="4" destOrd="0" presId="urn:microsoft.com/office/officeart/2005/8/layout/default"/>
    <dgm:cxn modelId="{6046B9E2-A422-40A4-B394-CB2957F0993F}" type="presParOf" srcId="{8D254FC5-2903-4DE6-B40B-48981E8B6ADA}" destId="{74B77BDA-BABA-453F-A95D-F79C1F7F7F30}" srcOrd="5" destOrd="0" presId="urn:microsoft.com/office/officeart/2005/8/layout/default"/>
    <dgm:cxn modelId="{3AEDB903-0394-4E31-BF66-A21328BDDFF7}" type="presParOf" srcId="{8D254FC5-2903-4DE6-B40B-48981E8B6ADA}" destId="{DDB6FC09-EC82-4AE0-9EB2-3408E41C29A4}" srcOrd="6" destOrd="0" presId="urn:microsoft.com/office/officeart/2005/8/layout/default"/>
    <dgm:cxn modelId="{42746862-323B-4E41-89AA-8FEBB9305CD2}" type="presParOf" srcId="{8D254FC5-2903-4DE6-B40B-48981E8B6ADA}" destId="{47E00A6B-03CD-4927-A8FC-ED04D55FBAE7}" srcOrd="7" destOrd="0" presId="urn:microsoft.com/office/officeart/2005/8/layout/default"/>
    <dgm:cxn modelId="{D9F6E70A-D6E9-4C1B-9C86-B784599A0728}" type="presParOf" srcId="{8D254FC5-2903-4DE6-B40B-48981E8B6ADA}" destId="{28AB5A7A-A742-426E-B994-7A20DDA08037}" srcOrd="8" destOrd="0" presId="urn:microsoft.com/office/officeart/2005/8/layout/default"/>
    <dgm:cxn modelId="{12BC2AF7-6614-4935-A9BA-7CAA9118CBA2}" type="presParOf" srcId="{8D254FC5-2903-4DE6-B40B-48981E8B6ADA}" destId="{DF187392-327D-4904-97D9-E9E485CF4F80}" srcOrd="9" destOrd="0" presId="urn:microsoft.com/office/officeart/2005/8/layout/default"/>
    <dgm:cxn modelId="{5254CDBE-F018-42DC-AEBE-3F4BCC25CC82}" type="presParOf" srcId="{8D254FC5-2903-4DE6-B40B-48981E8B6ADA}" destId="{F1F581F0-0343-4088-B7C2-0FD8F09717A5}" srcOrd="10" destOrd="0" presId="urn:microsoft.com/office/officeart/2005/8/layout/default"/>
    <dgm:cxn modelId="{F11C606A-32CB-49C1-AD6A-5A40F40A7A75}" type="presParOf" srcId="{8D254FC5-2903-4DE6-B40B-48981E8B6ADA}" destId="{E178C064-283F-4DBA-A4F9-1F5A6FEEB14F}" srcOrd="11" destOrd="0" presId="urn:microsoft.com/office/officeart/2005/8/layout/default"/>
    <dgm:cxn modelId="{702A17DF-FCAC-47D5-B834-8FA47BAB1A6E}" type="presParOf" srcId="{8D254FC5-2903-4DE6-B40B-48981E8B6ADA}" destId="{72D14A89-F4C8-4929-B4B5-91F9181529B1}" srcOrd="12" destOrd="0" presId="urn:microsoft.com/office/officeart/2005/8/layout/default"/>
    <dgm:cxn modelId="{DB3A3A58-D87F-4581-A1B2-66610753AA4B}" type="presParOf" srcId="{8D254FC5-2903-4DE6-B40B-48981E8B6ADA}" destId="{76F1B11C-B99D-4855-8C04-DC549EA6F994}" srcOrd="13" destOrd="0" presId="urn:microsoft.com/office/officeart/2005/8/layout/default"/>
    <dgm:cxn modelId="{129624DB-95A5-4BE4-81E7-1DCA8A07C26D}" type="presParOf" srcId="{8D254FC5-2903-4DE6-B40B-48981E8B6ADA}" destId="{0C828063-7A1D-4047-BCEE-E03FE408B93E}" srcOrd="14" destOrd="0" presId="urn:microsoft.com/office/officeart/2005/8/layout/default"/>
    <dgm:cxn modelId="{F5BB5D63-278A-456A-87C7-C4BC8054C238}" type="presParOf" srcId="{8D254FC5-2903-4DE6-B40B-48981E8B6ADA}" destId="{6C5D2A66-87F3-4E66-81B7-F4EE23F9A27A}" srcOrd="15" destOrd="0" presId="urn:microsoft.com/office/officeart/2005/8/layout/default"/>
    <dgm:cxn modelId="{264222B2-72BD-4F4C-87C9-7DF56D2436A9}" type="presParOf" srcId="{8D254FC5-2903-4DE6-B40B-48981E8B6ADA}" destId="{0A9563FA-2ECC-489F-85EC-38D88248517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5103CD-EDF2-405B-BEAF-EC097B06717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01D7BC6-C660-4814-A784-E3CB396320DD}">
      <dgm:prSet custT="1"/>
      <dgm:spPr/>
      <dgm:t>
        <a:bodyPr/>
        <a:lstStyle/>
        <a:p>
          <a:r>
            <a:rPr lang="nn-NO" sz="2800" dirty="0"/>
            <a:t> Single Linkage</a:t>
          </a:r>
          <a:endParaRPr lang="en-US" sz="2800" dirty="0"/>
        </a:p>
      </dgm:t>
    </dgm:pt>
    <dgm:pt modelId="{682A87DD-DC77-4D16-804F-8A4427F03C38}" type="parTrans" cxnId="{E1131248-B95F-4E00-8E7D-260B8F41AC41}">
      <dgm:prSet/>
      <dgm:spPr/>
      <dgm:t>
        <a:bodyPr/>
        <a:lstStyle/>
        <a:p>
          <a:endParaRPr lang="en-US"/>
        </a:p>
      </dgm:t>
    </dgm:pt>
    <dgm:pt modelId="{52A09CCC-3C74-4CEB-AA2B-924F44C6F5BC}" type="sibTrans" cxnId="{E1131248-B95F-4E00-8E7D-260B8F41AC41}">
      <dgm:prSet/>
      <dgm:spPr/>
      <dgm:t>
        <a:bodyPr/>
        <a:lstStyle/>
        <a:p>
          <a:endParaRPr lang="en-US"/>
        </a:p>
      </dgm:t>
    </dgm:pt>
    <dgm:pt modelId="{260F8E1D-F0C9-4F77-B04F-3ACA534DD39A}">
      <dgm:prSet custT="1"/>
      <dgm:spPr/>
      <dgm:t>
        <a:bodyPr/>
        <a:lstStyle/>
        <a:p>
          <a:r>
            <a:rPr lang="en-US" sz="2800" dirty="0"/>
            <a:t>Complete Linkage</a:t>
          </a:r>
        </a:p>
      </dgm:t>
    </dgm:pt>
    <dgm:pt modelId="{EFD8BB77-2044-484E-9651-4899EF5CEDDD}" type="parTrans" cxnId="{DC669124-04AE-4E47-9C3F-EE86A3D891CF}">
      <dgm:prSet/>
      <dgm:spPr/>
      <dgm:t>
        <a:bodyPr/>
        <a:lstStyle/>
        <a:p>
          <a:endParaRPr lang="en-US"/>
        </a:p>
      </dgm:t>
    </dgm:pt>
    <dgm:pt modelId="{899230BE-BAA9-4D4F-9994-00C40E07A752}" type="sibTrans" cxnId="{DC669124-04AE-4E47-9C3F-EE86A3D891CF}">
      <dgm:prSet/>
      <dgm:spPr/>
      <dgm:t>
        <a:bodyPr/>
        <a:lstStyle/>
        <a:p>
          <a:endParaRPr lang="en-US"/>
        </a:p>
      </dgm:t>
    </dgm:pt>
    <dgm:pt modelId="{509856C7-A7FA-42F4-B027-79DFF6CB1FEC}">
      <dgm:prSet custT="1"/>
      <dgm:spPr/>
      <dgm:t>
        <a:bodyPr/>
        <a:lstStyle/>
        <a:p>
          <a:r>
            <a:rPr lang="en-US" sz="2800" dirty="0"/>
            <a:t>Average Linkage</a:t>
          </a:r>
        </a:p>
      </dgm:t>
    </dgm:pt>
    <dgm:pt modelId="{C7BE5AE3-627E-43DA-ABA2-2A2399FA4834}" type="parTrans" cxnId="{8CE5AD72-0536-48AF-81BD-477CF3D6C6C7}">
      <dgm:prSet/>
      <dgm:spPr/>
      <dgm:t>
        <a:bodyPr/>
        <a:lstStyle/>
        <a:p>
          <a:endParaRPr lang="en-US"/>
        </a:p>
      </dgm:t>
    </dgm:pt>
    <dgm:pt modelId="{643BCA75-F539-4EDB-BAE2-F816858E8DDD}" type="sibTrans" cxnId="{8CE5AD72-0536-48AF-81BD-477CF3D6C6C7}">
      <dgm:prSet/>
      <dgm:spPr/>
      <dgm:t>
        <a:bodyPr/>
        <a:lstStyle/>
        <a:p>
          <a:endParaRPr lang="en-US"/>
        </a:p>
      </dgm:t>
    </dgm:pt>
    <dgm:pt modelId="{0BEF04F4-E625-42D5-8AEF-A64C096DA130}">
      <dgm:prSet custT="1"/>
      <dgm:spPr/>
      <dgm:t>
        <a:bodyPr/>
        <a:lstStyle/>
        <a:p>
          <a:r>
            <a:rPr lang="en-US" sz="2800" dirty="0" err="1"/>
            <a:t>McQuitty</a:t>
          </a:r>
          <a:r>
            <a:rPr lang="en-US" sz="2800" dirty="0"/>
            <a:t> Linkage</a:t>
          </a:r>
        </a:p>
      </dgm:t>
    </dgm:pt>
    <dgm:pt modelId="{E668B9B8-7376-4695-9BB4-6AB887FE698E}" type="parTrans" cxnId="{041EF3A1-1D27-4DE1-9EDB-6A2CDEB45211}">
      <dgm:prSet/>
      <dgm:spPr/>
      <dgm:t>
        <a:bodyPr/>
        <a:lstStyle/>
        <a:p>
          <a:endParaRPr lang="en-US"/>
        </a:p>
      </dgm:t>
    </dgm:pt>
    <dgm:pt modelId="{EA470FC5-DD74-431F-874E-4A64DAD07F50}" type="sibTrans" cxnId="{041EF3A1-1D27-4DE1-9EDB-6A2CDEB45211}">
      <dgm:prSet/>
      <dgm:spPr/>
      <dgm:t>
        <a:bodyPr/>
        <a:lstStyle/>
        <a:p>
          <a:endParaRPr lang="en-US"/>
        </a:p>
      </dgm:t>
    </dgm:pt>
    <dgm:pt modelId="{A5CF4A1D-2624-4A99-B995-EB5295790B55}">
      <dgm:prSet custT="1"/>
      <dgm:spPr/>
      <dgm:t>
        <a:bodyPr/>
        <a:lstStyle/>
        <a:p>
          <a:r>
            <a:rPr lang="en-US" sz="2800" dirty="0"/>
            <a:t>Centroid Linkage </a:t>
          </a:r>
        </a:p>
      </dgm:t>
    </dgm:pt>
    <dgm:pt modelId="{1BFEFB42-530D-42EE-ADC9-145BB22C8057}" type="parTrans" cxnId="{822E8BA2-750D-4D04-BBEA-60D2017FCE47}">
      <dgm:prSet/>
      <dgm:spPr/>
      <dgm:t>
        <a:bodyPr/>
        <a:lstStyle/>
        <a:p>
          <a:endParaRPr lang="en-US"/>
        </a:p>
      </dgm:t>
    </dgm:pt>
    <dgm:pt modelId="{CFD5C314-C413-4EF7-BDBC-96E61AC435DB}" type="sibTrans" cxnId="{822E8BA2-750D-4D04-BBEA-60D2017FCE47}">
      <dgm:prSet/>
      <dgm:spPr/>
      <dgm:t>
        <a:bodyPr/>
        <a:lstStyle/>
        <a:p>
          <a:endParaRPr lang="en-US"/>
        </a:p>
      </dgm:t>
    </dgm:pt>
    <dgm:pt modelId="{CAC8D560-D1B9-4B36-9487-4CF8748BB639}">
      <dgm:prSet custT="1"/>
      <dgm:spPr/>
      <dgm:t>
        <a:bodyPr/>
        <a:lstStyle/>
        <a:p>
          <a:r>
            <a:rPr lang="en-US" sz="2800" dirty="0"/>
            <a:t>Median Linkage </a:t>
          </a:r>
        </a:p>
      </dgm:t>
    </dgm:pt>
    <dgm:pt modelId="{3DAD45C9-F089-4570-AAFB-14E76EE0C026}" type="parTrans" cxnId="{5C3AB4E7-ACCA-4FB9-9E99-2E9CF602CD94}">
      <dgm:prSet/>
      <dgm:spPr/>
      <dgm:t>
        <a:bodyPr/>
        <a:lstStyle/>
        <a:p>
          <a:endParaRPr lang="en-US"/>
        </a:p>
      </dgm:t>
    </dgm:pt>
    <dgm:pt modelId="{AD0B4809-BE44-4E60-8654-F91815E71A0B}" type="sibTrans" cxnId="{5C3AB4E7-ACCA-4FB9-9E99-2E9CF602CD94}">
      <dgm:prSet/>
      <dgm:spPr/>
      <dgm:t>
        <a:bodyPr/>
        <a:lstStyle/>
        <a:p>
          <a:endParaRPr lang="en-US"/>
        </a:p>
      </dgm:t>
    </dgm:pt>
    <dgm:pt modelId="{7AED5431-64AB-4B48-B0C6-466B892E091F}">
      <dgm:prSet custT="1"/>
      <dgm:spPr/>
      <dgm:t>
        <a:bodyPr/>
        <a:lstStyle/>
        <a:p>
          <a:r>
            <a:rPr lang="en-US" sz="2800" dirty="0"/>
            <a:t>Ward Linkage</a:t>
          </a:r>
        </a:p>
      </dgm:t>
    </dgm:pt>
    <dgm:pt modelId="{D290D02E-AFB9-4386-8B03-716F752DA06A}" type="parTrans" cxnId="{AA70B773-CB55-4952-9785-B7F42D7519B1}">
      <dgm:prSet/>
      <dgm:spPr/>
      <dgm:t>
        <a:bodyPr/>
        <a:lstStyle/>
        <a:p>
          <a:endParaRPr lang="en-US"/>
        </a:p>
      </dgm:t>
    </dgm:pt>
    <dgm:pt modelId="{34AD07F8-9FCE-41CD-940D-5C31395C8534}" type="sibTrans" cxnId="{AA70B773-CB55-4952-9785-B7F42D7519B1}">
      <dgm:prSet/>
      <dgm:spPr/>
      <dgm:t>
        <a:bodyPr/>
        <a:lstStyle/>
        <a:p>
          <a:endParaRPr lang="en-US"/>
        </a:p>
      </dgm:t>
    </dgm:pt>
    <dgm:pt modelId="{F4BACE27-F430-41F1-B8B0-2AA320D4ABAF}" type="pres">
      <dgm:prSet presAssocID="{575103CD-EDF2-405B-BEAF-EC097B067172}" presName="diagram" presStyleCnt="0">
        <dgm:presLayoutVars>
          <dgm:dir/>
          <dgm:resizeHandles val="exact"/>
        </dgm:presLayoutVars>
      </dgm:prSet>
      <dgm:spPr/>
    </dgm:pt>
    <dgm:pt modelId="{A8AD6165-9F72-4B97-B9CA-D36B49FA1BC5}" type="pres">
      <dgm:prSet presAssocID="{501D7BC6-C660-4814-A784-E3CB396320DD}" presName="node" presStyleLbl="node1" presStyleIdx="0" presStyleCnt="7">
        <dgm:presLayoutVars>
          <dgm:bulletEnabled val="1"/>
        </dgm:presLayoutVars>
      </dgm:prSet>
      <dgm:spPr/>
    </dgm:pt>
    <dgm:pt modelId="{1D68E7DD-2769-4AF8-8253-55E72F0AC3E3}" type="pres">
      <dgm:prSet presAssocID="{52A09CCC-3C74-4CEB-AA2B-924F44C6F5BC}" presName="sibTrans" presStyleCnt="0"/>
      <dgm:spPr/>
    </dgm:pt>
    <dgm:pt modelId="{31F7E419-0D55-4DE6-BCDF-C815CC80A35B}" type="pres">
      <dgm:prSet presAssocID="{260F8E1D-F0C9-4F77-B04F-3ACA534DD39A}" presName="node" presStyleLbl="node1" presStyleIdx="1" presStyleCnt="7">
        <dgm:presLayoutVars>
          <dgm:bulletEnabled val="1"/>
        </dgm:presLayoutVars>
      </dgm:prSet>
      <dgm:spPr/>
    </dgm:pt>
    <dgm:pt modelId="{820EDA04-E678-4166-A446-F8BC6B0E0FFA}" type="pres">
      <dgm:prSet presAssocID="{899230BE-BAA9-4D4F-9994-00C40E07A752}" presName="sibTrans" presStyleCnt="0"/>
      <dgm:spPr/>
    </dgm:pt>
    <dgm:pt modelId="{42CD97E5-D46F-4E71-A050-E867E064258C}" type="pres">
      <dgm:prSet presAssocID="{509856C7-A7FA-42F4-B027-79DFF6CB1FEC}" presName="node" presStyleLbl="node1" presStyleIdx="2" presStyleCnt="7">
        <dgm:presLayoutVars>
          <dgm:bulletEnabled val="1"/>
        </dgm:presLayoutVars>
      </dgm:prSet>
      <dgm:spPr/>
    </dgm:pt>
    <dgm:pt modelId="{EA623C23-44E4-4801-8EB8-4B54D90C20C2}" type="pres">
      <dgm:prSet presAssocID="{643BCA75-F539-4EDB-BAE2-F816858E8DDD}" presName="sibTrans" presStyleCnt="0"/>
      <dgm:spPr/>
    </dgm:pt>
    <dgm:pt modelId="{8C0656A7-A240-4AB8-A3E4-7D55E9037480}" type="pres">
      <dgm:prSet presAssocID="{0BEF04F4-E625-42D5-8AEF-A64C096DA130}" presName="node" presStyleLbl="node1" presStyleIdx="3" presStyleCnt="7">
        <dgm:presLayoutVars>
          <dgm:bulletEnabled val="1"/>
        </dgm:presLayoutVars>
      </dgm:prSet>
      <dgm:spPr/>
    </dgm:pt>
    <dgm:pt modelId="{C65DDE6F-0B09-4CCE-8DBC-7C02F542755F}" type="pres">
      <dgm:prSet presAssocID="{EA470FC5-DD74-431F-874E-4A64DAD07F50}" presName="sibTrans" presStyleCnt="0"/>
      <dgm:spPr/>
    </dgm:pt>
    <dgm:pt modelId="{1E38EBAB-BAF3-444A-BAF6-AD9FCBFA9EBE}" type="pres">
      <dgm:prSet presAssocID="{A5CF4A1D-2624-4A99-B995-EB5295790B55}" presName="node" presStyleLbl="node1" presStyleIdx="4" presStyleCnt="7">
        <dgm:presLayoutVars>
          <dgm:bulletEnabled val="1"/>
        </dgm:presLayoutVars>
      </dgm:prSet>
      <dgm:spPr/>
    </dgm:pt>
    <dgm:pt modelId="{ABAA1880-A0A9-4924-B2B8-44684BBC6B9B}" type="pres">
      <dgm:prSet presAssocID="{CFD5C314-C413-4EF7-BDBC-96E61AC435DB}" presName="sibTrans" presStyleCnt="0"/>
      <dgm:spPr/>
    </dgm:pt>
    <dgm:pt modelId="{A4F2C122-3A23-400C-8861-DC6207FF4BF1}" type="pres">
      <dgm:prSet presAssocID="{CAC8D560-D1B9-4B36-9487-4CF8748BB639}" presName="node" presStyleLbl="node1" presStyleIdx="5" presStyleCnt="7">
        <dgm:presLayoutVars>
          <dgm:bulletEnabled val="1"/>
        </dgm:presLayoutVars>
      </dgm:prSet>
      <dgm:spPr/>
    </dgm:pt>
    <dgm:pt modelId="{562B62F1-61A7-4BF6-A683-8A96C4D0C5A1}" type="pres">
      <dgm:prSet presAssocID="{AD0B4809-BE44-4E60-8654-F91815E71A0B}" presName="sibTrans" presStyleCnt="0"/>
      <dgm:spPr/>
    </dgm:pt>
    <dgm:pt modelId="{C52187FA-E50C-4418-9500-BF3732F81506}" type="pres">
      <dgm:prSet presAssocID="{7AED5431-64AB-4B48-B0C6-466B892E091F}" presName="node" presStyleLbl="node1" presStyleIdx="6" presStyleCnt="7">
        <dgm:presLayoutVars>
          <dgm:bulletEnabled val="1"/>
        </dgm:presLayoutVars>
      </dgm:prSet>
      <dgm:spPr/>
    </dgm:pt>
  </dgm:ptLst>
  <dgm:cxnLst>
    <dgm:cxn modelId="{DC669124-04AE-4E47-9C3F-EE86A3D891CF}" srcId="{575103CD-EDF2-405B-BEAF-EC097B067172}" destId="{260F8E1D-F0C9-4F77-B04F-3ACA534DD39A}" srcOrd="1" destOrd="0" parTransId="{EFD8BB77-2044-484E-9651-4899EF5CEDDD}" sibTransId="{899230BE-BAA9-4D4F-9994-00C40E07A752}"/>
    <dgm:cxn modelId="{C2556937-C848-4DF5-9F84-EE85904B3CF2}" type="presOf" srcId="{7AED5431-64AB-4B48-B0C6-466B892E091F}" destId="{C52187FA-E50C-4418-9500-BF3732F81506}" srcOrd="0" destOrd="0" presId="urn:microsoft.com/office/officeart/2005/8/layout/default"/>
    <dgm:cxn modelId="{44A3CC5E-D4E3-4E24-AB41-583DBBAFCC8B}" type="presOf" srcId="{A5CF4A1D-2624-4A99-B995-EB5295790B55}" destId="{1E38EBAB-BAF3-444A-BAF6-AD9FCBFA9EBE}" srcOrd="0" destOrd="0" presId="urn:microsoft.com/office/officeart/2005/8/layout/default"/>
    <dgm:cxn modelId="{244C8C60-07AB-4913-BE8D-7FE042494B50}" type="presOf" srcId="{575103CD-EDF2-405B-BEAF-EC097B067172}" destId="{F4BACE27-F430-41F1-B8B0-2AA320D4ABAF}" srcOrd="0" destOrd="0" presId="urn:microsoft.com/office/officeart/2005/8/layout/default"/>
    <dgm:cxn modelId="{E1131248-B95F-4E00-8E7D-260B8F41AC41}" srcId="{575103CD-EDF2-405B-BEAF-EC097B067172}" destId="{501D7BC6-C660-4814-A784-E3CB396320DD}" srcOrd="0" destOrd="0" parTransId="{682A87DD-DC77-4D16-804F-8A4427F03C38}" sibTransId="{52A09CCC-3C74-4CEB-AA2B-924F44C6F5BC}"/>
    <dgm:cxn modelId="{8CE5AD72-0536-48AF-81BD-477CF3D6C6C7}" srcId="{575103CD-EDF2-405B-BEAF-EC097B067172}" destId="{509856C7-A7FA-42F4-B027-79DFF6CB1FEC}" srcOrd="2" destOrd="0" parTransId="{C7BE5AE3-627E-43DA-ABA2-2A2399FA4834}" sibTransId="{643BCA75-F539-4EDB-BAE2-F816858E8DDD}"/>
    <dgm:cxn modelId="{AA70B773-CB55-4952-9785-B7F42D7519B1}" srcId="{575103CD-EDF2-405B-BEAF-EC097B067172}" destId="{7AED5431-64AB-4B48-B0C6-466B892E091F}" srcOrd="6" destOrd="0" parTransId="{D290D02E-AFB9-4386-8B03-716F752DA06A}" sibTransId="{34AD07F8-9FCE-41CD-940D-5C31395C8534}"/>
    <dgm:cxn modelId="{C1BFBE8A-B07E-4EAD-8DDA-1247D0353E18}" type="presOf" srcId="{509856C7-A7FA-42F4-B027-79DFF6CB1FEC}" destId="{42CD97E5-D46F-4E71-A050-E867E064258C}" srcOrd="0" destOrd="0" presId="urn:microsoft.com/office/officeart/2005/8/layout/default"/>
    <dgm:cxn modelId="{5C96EF9F-B1F7-4A4E-80C5-A2591DBE4665}" type="presOf" srcId="{260F8E1D-F0C9-4F77-B04F-3ACA534DD39A}" destId="{31F7E419-0D55-4DE6-BCDF-C815CC80A35B}" srcOrd="0" destOrd="0" presId="urn:microsoft.com/office/officeart/2005/8/layout/default"/>
    <dgm:cxn modelId="{041EF3A1-1D27-4DE1-9EDB-6A2CDEB45211}" srcId="{575103CD-EDF2-405B-BEAF-EC097B067172}" destId="{0BEF04F4-E625-42D5-8AEF-A64C096DA130}" srcOrd="3" destOrd="0" parTransId="{E668B9B8-7376-4695-9BB4-6AB887FE698E}" sibTransId="{EA470FC5-DD74-431F-874E-4A64DAD07F50}"/>
    <dgm:cxn modelId="{822E8BA2-750D-4D04-BBEA-60D2017FCE47}" srcId="{575103CD-EDF2-405B-BEAF-EC097B067172}" destId="{A5CF4A1D-2624-4A99-B995-EB5295790B55}" srcOrd="4" destOrd="0" parTransId="{1BFEFB42-530D-42EE-ADC9-145BB22C8057}" sibTransId="{CFD5C314-C413-4EF7-BDBC-96E61AC435DB}"/>
    <dgm:cxn modelId="{A2385DC6-DB7F-4B33-8D5B-922DB7081E00}" type="presOf" srcId="{0BEF04F4-E625-42D5-8AEF-A64C096DA130}" destId="{8C0656A7-A240-4AB8-A3E4-7D55E9037480}" srcOrd="0" destOrd="0" presId="urn:microsoft.com/office/officeart/2005/8/layout/default"/>
    <dgm:cxn modelId="{05587AD6-064C-4601-B697-3D0D1132BFDE}" type="presOf" srcId="{CAC8D560-D1B9-4B36-9487-4CF8748BB639}" destId="{A4F2C122-3A23-400C-8861-DC6207FF4BF1}" srcOrd="0" destOrd="0" presId="urn:microsoft.com/office/officeart/2005/8/layout/default"/>
    <dgm:cxn modelId="{5FAF0DD8-97AE-44AF-B994-41024A584070}" type="presOf" srcId="{501D7BC6-C660-4814-A784-E3CB396320DD}" destId="{A8AD6165-9F72-4B97-B9CA-D36B49FA1BC5}" srcOrd="0" destOrd="0" presId="urn:microsoft.com/office/officeart/2005/8/layout/default"/>
    <dgm:cxn modelId="{5C3AB4E7-ACCA-4FB9-9E99-2E9CF602CD94}" srcId="{575103CD-EDF2-405B-BEAF-EC097B067172}" destId="{CAC8D560-D1B9-4B36-9487-4CF8748BB639}" srcOrd="5" destOrd="0" parTransId="{3DAD45C9-F089-4570-AAFB-14E76EE0C026}" sibTransId="{AD0B4809-BE44-4E60-8654-F91815E71A0B}"/>
    <dgm:cxn modelId="{05A54445-406A-4FD0-907C-1B53D5220D91}" type="presParOf" srcId="{F4BACE27-F430-41F1-B8B0-2AA320D4ABAF}" destId="{A8AD6165-9F72-4B97-B9CA-D36B49FA1BC5}" srcOrd="0" destOrd="0" presId="urn:microsoft.com/office/officeart/2005/8/layout/default"/>
    <dgm:cxn modelId="{5BFE742E-42E5-4B2B-BE76-EC1FD950EF9B}" type="presParOf" srcId="{F4BACE27-F430-41F1-B8B0-2AA320D4ABAF}" destId="{1D68E7DD-2769-4AF8-8253-55E72F0AC3E3}" srcOrd="1" destOrd="0" presId="urn:microsoft.com/office/officeart/2005/8/layout/default"/>
    <dgm:cxn modelId="{AFEA7673-CABC-48A4-B63F-B0440CFF940A}" type="presParOf" srcId="{F4BACE27-F430-41F1-B8B0-2AA320D4ABAF}" destId="{31F7E419-0D55-4DE6-BCDF-C815CC80A35B}" srcOrd="2" destOrd="0" presId="urn:microsoft.com/office/officeart/2005/8/layout/default"/>
    <dgm:cxn modelId="{3CC3FBA4-0822-4896-9140-1B3AFE03D989}" type="presParOf" srcId="{F4BACE27-F430-41F1-B8B0-2AA320D4ABAF}" destId="{820EDA04-E678-4166-A446-F8BC6B0E0FFA}" srcOrd="3" destOrd="0" presId="urn:microsoft.com/office/officeart/2005/8/layout/default"/>
    <dgm:cxn modelId="{737C767D-E976-48E5-9648-EA0DD020D15E}" type="presParOf" srcId="{F4BACE27-F430-41F1-B8B0-2AA320D4ABAF}" destId="{42CD97E5-D46F-4E71-A050-E867E064258C}" srcOrd="4" destOrd="0" presId="urn:microsoft.com/office/officeart/2005/8/layout/default"/>
    <dgm:cxn modelId="{7DF53144-A5A8-4769-892E-779D1E271334}" type="presParOf" srcId="{F4BACE27-F430-41F1-B8B0-2AA320D4ABAF}" destId="{EA623C23-44E4-4801-8EB8-4B54D90C20C2}" srcOrd="5" destOrd="0" presId="urn:microsoft.com/office/officeart/2005/8/layout/default"/>
    <dgm:cxn modelId="{1F02881C-909B-4D42-92AC-B47DA1DC3ADB}" type="presParOf" srcId="{F4BACE27-F430-41F1-B8B0-2AA320D4ABAF}" destId="{8C0656A7-A240-4AB8-A3E4-7D55E9037480}" srcOrd="6" destOrd="0" presId="urn:microsoft.com/office/officeart/2005/8/layout/default"/>
    <dgm:cxn modelId="{484362BA-5C23-49CE-8CCB-19CFD644E7D1}" type="presParOf" srcId="{F4BACE27-F430-41F1-B8B0-2AA320D4ABAF}" destId="{C65DDE6F-0B09-4CCE-8DBC-7C02F542755F}" srcOrd="7" destOrd="0" presId="urn:microsoft.com/office/officeart/2005/8/layout/default"/>
    <dgm:cxn modelId="{D27DEC55-467F-4854-919A-49E0EA4F04E7}" type="presParOf" srcId="{F4BACE27-F430-41F1-B8B0-2AA320D4ABAF}" destId="{1E38EBAB-BAF3-444A-BAF6-AD9FCBFA9EBE}" srcOrd="8" destOrd="0" presId="urn:microsoft.com/office/officeart/2005/8/layout/default"/>
    <dgm:cxn modelId="{60DD3975-5BFA-4473-831F-B15B827AF0E9}" type="presParOf" srcId="{F4BACE27-F430-41F1-B8B0-2AA320D4ABAF}" destId="{ABAA1880-A0A9-4924-B2B8-44684BBC6B9B}" srcOrd="9" destOrd="0" presId="urn:microsoft.com/office/officeart/2005/8/layout/default"/>
    <dgm:cxn modelId="{ED5660AE-3F10-4FAC-8933-29F2847E0215}" type="presParOf" srcId="{F4BACE27-F430-41F1-B8B0-2AA320D4ABAF}" destId="{A4F2C122-3A23-400C-8861-DC6207FF4BF1}" srcOrd="10" destOrd="0" presId="urn:microsoft.com/office/officeart/2005/8/layout/default"/>
    <dgm:cxn modelId="{9011A057-6C45-41AE-B7F3-EAA5F972732B}" type="presParOf" srcId="{F4BACE27-F430-41F1-B8B0-2AA320D4ABAF}" destId="{562B62F1-61A7-4BF6-A683-8A96C4D0C5A1}" srcOrd="11" destOrd="0" presId="urn:microsoft.com/office/officeart/2005/8/layout/default"/>
    <dgm:cxn modelId="{BAE62E48-2EBE-4A0B-A03E-39366F74C935}" type="presParOf" srcId="{F4BACE27-F430-41F1-B8B0-2AA320D4ABAF}" destId="{C52187FA-E50C-4418-9500-BF3732F81506}"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925A2-485B-4468-B657-942BBEA0E569}">
      <dsp:nvSpPr>
        <dsp:cNvPr id="0" name=""/>
        <dsp:cNvSpPr/>
      </dsp:nvSpPr>
      <dsp:spPr>
        <a:xfrm>
          <a:off x="0" y="728032"/>
          <a:ext cx="5457824"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Competitor Analysis</a:t>
          </a:r>
          <a:endParaRPr lang="en-US" sz="2600" kern="1200"/>
        </a:p>
      </dsp:txBody>
      <dsp:txXfrm>
        <a:off x="30442" y="758474"/>
        <a:ext cx="5396940" cy="562726"/>
      </dsp:txXfrm>
    </dsp:sp>
    <dsp:sp modelId="{6B7E7A99-CAEE-4A7C-8AEE-A3F32FDB5E09}">
      <dsp:nvSpPr>
        <dsp:cNvPr id="0" name=""/>
        <dsp:cNvSpPr/>
      </dsp:nvSpPr>
      <dsp:spPr>
        <a:xfrm>
          <a:off x="0" y="1426522"/>
          <a:ext cx="5457824" cy="62361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Cluster Analysis</a:t>
          </a:r>
          <a:endParaRPr lang="en-US" sz="2600" kern="1200"/>
        </a:p>
      </dsp:txBody>
      <dsp:txXfrm>
        <a:off x="30442" y="1456964"/>
        <a:ext cx="5396940" cy="562726"/>
      </dsp:txXfrm>
    </dsp:sp>
    <dsp:sp modelId="{86662018-CF93-427B-97C5-611BFC9E35E3}">
      <dsp:nvSpPr>
        <dsp:cNvPr id="0" name=""/>
        <dsp:cNvSpPr/>
      </dsp:nvSpPr>
      <dsp:spPr>
        <a:xfrm>
          <a:off x="0" y="2125012"/>
          <a:ext cx="5457824" cy="62361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Cluster Analysis for Turkish Banks</a:t>
          </a:r>
          <a:endParaRPr lang="en-US" sz="2600" kern="1200"/>
        </a:p>
      </dsp:txBody>
      <dsp:txXfrm>
        <a:off x="30442" y="2155454"/>
        <a:ext cx="5396940" cy="562726"/>
      </dsp:txXfrm>
    </dsp:sp>
    <dsp:sp modelId="{5A06D542-E51E-411C-BD84-7BC82E41A533}">
      <dsp:nvSpPr>
        <dsp:cNvPr id="0" name=""/>
        <dsp:cNvSpPr/>
      </dsp:nvSpPr>
      <dsp:spPr>
        <a:xfrm>
          <a:off x="0" y="2823502"/>
          <a:ext cx="5457824" cy="62361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Data Used for Clustering Turkish Banks</a:t>
          </a:r>
          <a:endParaRPr lang="en-US" sz="2600" kern="1200"/>
        </a:p>
      </dsp:txBody>
      <dsp:txXfrm>
        <a:off x="30442" y="2853944"/>
        <a:ext cx="5396940" cy="562726"/>
      </dsp:txXfrm>
    </dsp:sp>
    <dsp:sp modelId="{162BBE8A-CEF6-4479-8237-67FBB9664A90}">
      <dsp:nvSpPr>
        <dsp:cNvPr id="0" name=""/>
        <dsp:cNvSpPr/>
      </dsp:nvSpPr>
      <dsp:spPr>
        <a:xfrm>
          <a:off x="0" y="3521992"/>
          <a:ext cx="5457824" cy="62361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a:t>Defining Peer </a:t>
          </a:r>
          <a:r>
            <a:rPr lang="en-US" sz="2600" kern="1200"/>
            <a:t>Groups</a:t>
          </a:r>
        </a:p>
      </dsp:txBody>
      <dsp:txXfrm>
        <a:off x="30442" y="3552434"/>
        <a:ext cx="5396940" cy="562726"/>
      </dsp:txXfrm>
    </dsp:sp>
    <dsp:sp modelId="{66414533-C23F-4714-A32F-5621DFD48A99}">
      <dsp:nvSpPr>
        <dsp:cNvPr id="0" name=""/>
        <dsp:cNvSpPr/>
      </dsp:nvSpPr>
      <dsp:spPr>
        <a:xfrm>
          <a:off x="0" y="4220482"/>
          <a:ext cx="5457824" cy="62361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tr-TR" sz="2600" kern="1200" dirty="0" err="1"/>
            <a:t>Camel</a:t>
          </a:r>
          <a:r>
            <a:rPr lang="tr-TR" sz="2600" kern="1200" dirty="0"/>
            <a:t> </a:t>
          </a:r>
          <a:r>
            <a:rPr lang="tr-TR" sz="2600" kern="1200" dirty="0" err="1"/>
            <a:t>Ranking</a:t>
          </a:r>
          <a:r>
            <a:rPr lang="tr-TR" sz="2600" kern="1200" dirty="0"/>
            <a:t> </a:t>
          </a:r>
          <a:r>
            <a:rPr lang="tr-TR" sz="2600" kern="1200" dirty="0" err="1"/>
            <a:t>System</a:t>
          </a:r>
          <a:r>
            <a:rPr lang="tr-TR" sz="2600" kern="1200" dirty="0"/>
            <a:t> </a:t>
          </a:r>
          <a:endParaRPr lang="en-US" sz="2600" kern="1200" dirty="0"/>
        </a:p>
      </dsp:txBody>
      <dsp:txXfrm>
        <a:off x="30442" y="4250924"/>
        <a:ext cx="5396940" cy="5627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3B034-2DA4-43BD-AFDB-DB017594C0DC}">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F2B124-AB41-4C39-8697-F5E01641B230}">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1" kern="1200" dirty="0"/>
            <a:t>Identifying your competitors and evaluating their strategies to determine their strengths and weaknesses relative to those of your own product or service</a:t>
          </a:r>
          <a:endParaRPr lang="en-US" sz="1600" kern="1200" dirty="0"/>
        </a:p>
      </dsp:txBody>
      <dsp:txXfrm>
        <a:off x="696297" y="538547"/>
        <a:ext cx="4171627" cy="2590157"/>
      </dsp:txXfrm>
    </dsp:sp>
    <dsp:sp modelId="{EF6F10CA-790C-438A-B046-7825E1714A7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F35A9-A6B9-4831-800B-A6EED6445524}">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A competitive analysis is a critical part of your company marketing plan. With this evaluation, you can establish what makes your product or service unique--and therefore what attributes you play up in order to attract your target market.</a:t>
          </a:r>
        </a:p>
        <a:p>
          <a:pPr marL="0" lvl="0" indent="0" algn="ctr" defTabSz="711200">
            <a:lnSpc>
              <a:spcPct val="90000"/>
            </a:lnSpc>
            <a:spcBef>
              <a:spcPct val="0"/>
            </a:spcBef>
            <a:spcAft>
              <a:spcPct val="35000"/>
            </a:spcAft>
            <a:buNone/>
          </a:pPr>
          <a:r>
            <a:rPr lang="en-US" sz="1600" b="0" i="0" kern="1200" dirty="0"/>
            <a:t>Evaluate your competitors by placing them in strategic groups according to how directly they compete for a share of the customer's dollar. </a:t>
          </a:r>
          <a:endParaRPr lang="en-US" sz="1600" kern="1200" dirty="0"/>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1B0D-BA00-4774-9E8C-FD7218F9749F}">
      <dsp:nvSpPr>
        <dsp:cNvPr id="0" name=""/>
        <dsp:cNvSpPr/>
      </dsp:nvSpPr>
      <dsp:spPr>
        <a:xfrm>
          <a:off x="3558" y="658493"/>
          <a:ext cx="1926509" cy="11559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Who are your competitors?</a:t>
          </a:r>
          <a:endParaRPr lang="en-US" sz="1700" kern="1200" dirty="0"/>
        </a:p>
      </dsp:txBody>
      <dsp:txXfrm>
        <a:off x="3558" y="658493"/>
        <a:ext cx="1926509" cy="1155905"/>
      </dsp:txXfrm>
    </dsp:sp>
    <dsp:sp modelId="{C5AA443F-10B5-4EC8-8D49-B47632E34F8A}">
      <dsp:nvSpPr>
        <dsp:cNvPr id="0" name=""/>
        <dsp:cNvSpPr/>
      </dsp:nvSpPr>
      <dsp:spPr>
        <a:xfrm>
          <a:off x="2122718" y="658493"/>
          <a:ext cx="1926509" cy="11559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What products or services do they sell?</a:t>
          </a:r>
          <a:endParaRPr lang="en-US" sz="1700" kern="1200" dirty="0"/>
        </a:p>
      </dsp:txBody>
      <dsp:txXfrm>
        <a:off x="2122718" y="658493"/>
        <a:ext cx="1926509" cy="1155905"/>
      </dsp:txXfrm>
    </dsp:sp>
    <dsp:sp modelId="{5BF2E542-312B-4087-8280-A4DC77193971}">
      <dsp:nvSpPr>
        <dsp:cNvPr id="0" name=""/>
        <dsp:cNvSpPr/>
      </dsp:nvSpPr>
      <dsp:spPr>
        <a:xfrm>
          <a:off x="4241878" y="658493"/>
          <a:ext cx="1926509" cy="1155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a:t>What is each competitor's market share?</a:t>
          </a:r>
          <a:endParaRPr lang="en-US" sz="1700" kern="1200"/>
        </a:p>
      </dsp:txBody>
      <dsp:txXfrm>
        <a:off x="4241878" y="658493"/>
        <a:ext cx="1926509" cy="1155905"/>
      </dsp:txXfrm>
    </dsp:sp>
    <dsp:sp modelId="{DDB6FC09-EC82-4AE0-9EB2-3408E41C29A4}">
      <dsp:nvSpPr>
        <dsp:cNvPr id="0" name=""/>
        <dsp:cNvSpPr/>
      </dsp:nvSpPr>
      <dsp:spPr>
        <a:xfrm>
          <a:off x="6361039" y="658493"/>
          <a:ext cx="1926509" cy="11559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t>What are their past strategies?</a:t>
          </a:r>
        </a:p>
      </dsp:txBody>
      <dsp:txXfrm>
        <a:off x="6361039" y="658493"/>
        <a:ext cx="1926509" cy="1155905"/>
      </dsp:txXfrm>
    </dsp:sp>
    <dsp:sp modelId="{28AB5A7A-A742-426E-B994-7A20DDA08037}">
      <dsp:nvSpPr>
        <dsp:cNvPr id="0" name=""/>
        <dsp:cNvSpPr/>
      </dsp:nvSpPr>
      <dsp:spPr>
        <a:xfrm>
          <a:off x="8480199" y="658493"/>
          <a:ext cx="1926509" cy="115590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t>What are their current strategies?</a:t>
          </a:r>
        </a:p>
      </dsp:txBody>
      <dsp:txXfrm>
        <a:off x="8480199" y="658493"/>
        <a:ext cx="1926509" cy="1155905"/>
      </dsp:txXfrm>
    </dsp:sp>
    <dsp:sp modelId="{F1F581F0-0343-4088-B7C2-0FD8F09717A5}">
      <dsp:nvSpPr>
        <dsp:cNvPr id="0" name=""/>
        <dsp:cNvSpPr/>
      </dsp:nvSpPr>
      <dsp:spPr>
        <a:xfrm>
          <a:off x="1063138" y="2007050"/>
          <a:ext cx="1926509" cy="11559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What type of media are used to market their products or services?</a:t>
          </a:r>
        </a:p>
      </dsp:txBody>
      <dsp:txXfrm>
        <a:off x="1063138" y="2007050"/>
        <a:ext cx="1926509" cy="1155905"/>
      </dsp:txXfrm>
    </dsp:sp>
    <dsp:sp modelId="{72D14A89-F4C8-4929-B4B5-91F9181529B1}">
      <dsp:nvSpPr>
        <dsp:cNvPr id="0" name=""/>
        <dsp:cNvSpPr/>
      </dsp:nvSpPr>
      <dsp:spPr>
        <a:xfrm>
          <a:off x="3182298" y="2007050"/>
          <a:ext cx="1926509" cy="115590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t>What are each competitor's strengths and weaknesses?</a:t>
          </a:r>
        </a:p>
      </dsp:txBody>
      <dsp:txXfrm>
        <a:off x="3182298" y="2007050"/>
        <a:ext cx="1926509" cy="1155905"/>
      </dsp:txXfrm>
    </dsp:sp>
    <dsp:sp modelId="{0C828063-7A1D-4047-BCEE-E03FE408B93E}">
      <dsp:nvSpPr>
        <dsp:cNvPr id="0" name=""/>
        <dsp:cNvSpPr/>
      </dsp:nvSpPr>
      <dsp:spPr>
        <a:xfrm>
          <a:off x="5301458" y="2007050"/>
          <a:ext cx="1926509" cy="115590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a:t>What potential threats do your competitors pose?</a:t>
          </a:r>
        </a:p>
      </dsp:txBody>
      <dsp:txXfrm>
        <a:off x="5301458" y="2007050"/>
        <a:ext cx="1926509" cy="1155905"/>
      </dsp:txXfrm>
    </dsp:sp>
    <dsp:sp modelId="{0A9563FA-2ECC-489F-85EC-38D882485172}">
      <dsp:nvSpPr>
        <dsp:cNvPr id="0" name=""/>
        <dsp:cNvSpPr/>
      </dsp:nvSpPr>
      <dsp:spPr>
        <a:xfrm>
          <a:off x="7420619" y="2007050"/>
          <a:ext cx="1926509" cy="11559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What potential opportunities do they make available for you?</a:t>
          </a:r>
        </a:p>
      </dsp:txBody>
      <dsp:txXfrm>
        <a:off x="7420619" y="2007050"/>
        <a:ext cx="1926509" cy="1155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D6165-9F72-4B97-B9CA-D36B49FA1BC5}">
      <dsp:nvSpPr>
        <dsp:cNvPr id="0" name=""/>
        <dsp:cNvSpPr/>
      </dsp:nvSpPr>
      <dsp:spPr>
        <a:xfrm>
          <a:off x="3342" y="452291"/>
          <a:ext cx="2651349" cy="15908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n-NO" sz="2800" kern="1200" dirty="0"/>
            <a:t> Single Linkage</a:t>
          </a:r>
          <a:endParaRPr lang="en-US" sz="2800" kern="1200" dirty="0"/>
        </a:p>
      </dsp:txBody>
      <dsp:txXfrm>
        <a:off x="3342" y="452291"/>
        <a:ext cx="2651349" cy="1590809"/>
      </dsp:txXfrm>
    </dsp:sp>
    <dsp:sp modelId="{31F7E419-0D55-4DE6-BCDF-C815CC80A35B}">
      <dsp:nvSpPr>
        <dsp:cNvPr id="0" name=""/>
        <dsp:cNvSpPr/>
      </dsp:nvSpPr>
      <dsp:spPr>
        <a:xfrm>
          <a:off x="2919826" y="452291"/>
          <a:ext cx="2651349" cy="1590809"/>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Complete Linkage</a:t>
          </a:r>
        </a:p>
      </dsp:txBody>
      <dsp:txXfrm>
        <a:off x="2919826" y="452291"/>
        <a:ext cx="2651349" cy="1590809"/>
      </dsp:txXfrm>
    </dsp:sp>
    <dsp:sp modelId="{42CD97E5-D46F-4E71-A050-E867E064258C}">
      <dsp:nvSpPr>
        <dsp:cNvPr id="0" name=""/>
        <dsp:cNvSpPr/>
      </dsp:nvSpPr>
      <dsp:spPr>
        <a:xfrm>
          <a:off x="5836310" y="452291"/>
          <a:ext cx="2651349" cy="159080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Average Linkage</a:t>
          </a:r>
        </a:p>
      </dsp:txBody>
      <dsp:txXfrm>
        <a:off x="5836310" y="452291"/>
        <a:ext cx="2651349" cy="1590809"/>
      </dsp:txXfrm>
    </dsp:sp>
    <dsp:sp modelId="{8C0656A7-A240-4AB8-A3E4-7D55E9037480}">
      <dsp:nvSpPr>
        <dsp:cNvPr id="0" name=""/>
        <dsp:cNvSpPr/>
      </dsp:nvSpPr>
      <dsp:spPr>
        <a:xfrm>
          <a:off x="8752795" y="452291"/>
          <a:ext cx="2651349" cy="159080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err="1"/>
            <a:t>McQuitty</a:t>
          </a:r>
          <a:r>
            <a:rPr lang="en-US" sz="2800" kern="1200" dirty="0"/>
            <a:t> Linkage</a:t>
          </a:r>
        </a:p>
      </dsp:txBody>
      <dsp:txXfrm>
        <a:off x="8752795" y="452291"/>
        <a:ext cx="2651349" cy="1590809"/>
      </dsp:txXfrm>
    </dsp:sp>
    <dsp:sp modelId="{1E38EBAB-BAF3-444A-BAF6-AD9FCBFA9EBE}">
      <dsp:nvSpPr>
        <dsp:cNvPr id="0" name=""/>
        <dsp:cNvSpPr/>
      </dsp:nvSpPr>
      <dsp:spPr>
        <a:xfrm>
          <a:off x="1461584" y="2308236"/>
          <a:ext cx="2651349" cy="159080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Centroid Linkage </a:t>
          </a:r>
        </a:p>
      </dsp:txBody>
      <dsp:txXfrm>
        <a:off x="1461584" y="2308236"/>
        <a:ext cx="2651349" cy="1590809"/>
      </dsp:txXfrm>
    </dsp:sp>
    <dsp:sp modelId="{A4F2C122-3A23-400C-8861-DC6207FF4BF1}">
      <dsp:nvSpPr>
        <dsp:cNvPr id="0" name=""/>
        <dsp:cNvSpPr/>
      </dsp:nvSpPr>
      <dsp:spPr>
        <a:xfrm>
          <a:off x="4378068" y="2308236"/>
          <a:ext cx="2651349" cy="1590809"/>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Median Linkage </a:t>
          </a:r>
        </a:p>
      </dsp:txBody>
      <dsp:txXfrm>
        <a:off x="4378068" y="2308236"/>
        <a:ext cx="2651349" cy="1590809"/>
      </dsp:txXfrm>
    </dsp:sp>
    <dsp:sp modelId="{C52187FA-E50C-4418-9500-BF3732F81506}">
      <dsp:nvSpPr>
        <dsp:cNvPr id="0" name=""/>
        <dsp:cNvSpPr/>
      </dsp:nvSpPr>
      <dsp:spPr>
        <a:xfrm>
          <a:off x="7294553" y="2308236"/>
          <a:ext cx="2651349" cy="159080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Ward Linkage</a:t>
          </a:r>
        </a:p>
      </dsp:txBody>
      <dsp:txXfrm>
        <a:off x="7294553" y="2308236"/>
        <a:ext cx="2651349" cy="15908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0.3951</cdr:x>
      <cdr:y>0.49147</cdr:y>
    </cdr:from>
    <cdr:to>
      <cdr:x>0.54602</cdr:x>
      <cdr:y>0.63832</cdr:y>
    </cdr:to>
    <cdr:sp macro="" textlink="">
      <cdr:nvSpPr>
        <cdr:cNvPr id="2" name="Rectangle: Rounded Corners 1">
          <a:extLst xmlns:a="http://schemas.openxmlformats.org/drawingml/2006/main">
            <a:ext uri="{FF2B5EF4-FFF2-40B4-BE49-F238E27FC236}">
              <a16:creationId xmlns:a16="http://schemas.microsoft.com/office/drawing/2014/main" id="{A796A8A9-4850-4B9A-AB5D-62600A396F08}"/>
            </a:ext>
          </a:extLst>
        </cdr:cNvPr>
        <cdr:cNvSpPr/>
      </cdr:nvSpPr>
      <cdr:spPr>
        <a:xfrm xmlns:a="http://schemas.openxmlformats.org/drawingml/2006/main">
          <a:off x="4772846" y="2411767"/>
          <a:ext cx="1823263" cy="720648"/>
        </a:xfrm>
        <a:prstGeom xmlns:a="http://schemas.openxmlformats.org/drawingml/2006/main" prst="roundRect">
          <a:avLst/>
        </a:prstGeom>
        <a:noFill xmlns:a="http://schemas.openxmlformats.org/drawingml/2006/main"/>
        <a:ln xmlns:a="http://schemas.openxmlformats.org/drawingml/2006/main" cmpd="sng">
          <a:solidFill>
            <a:schemeClr val="accent1">
              <a:shade val="50000"/>
            </a:schemeClr>
          </a:solidFill>
        </a:ln>
        <a:effectLst xmlns:a="http://schemas.openxmlformats.org/drawingml/2006/main">
          <a:glow rad="101600">
            <a:schemeClr val="accent1">
              <a:alpha val="40000"/>
            </a:schemeClr>
          </a:glow>
          <a:reflection stA="45000" endPos="0" dist="50800" dir="5400000" sy="-100000" algn="bl" rotWithShape="0"/>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en-US" dirty="0"/>
        </a:p>
      </cdr:txBody>
    </cdr:sp>
  </cdr:relSizeAnchor>
  <cdr:relSizeAnchor xmlns:cdr="http://schemas.openxmlformats.org/drawingml/2006/chartDrawing">
    <cdr:from>
      <cdr:x>0.41618</cdr:x>
      <cdr:y>0.01167</cdr:y>
    </cdr:from>
    <cdr:to>
      <cdr:x>0.62025</cdr:x>
      <cdr:y>0.08066</cdr:y>
    </cdr:to>
    <cdr:sp macro="" textlink="">
      <cdr:nvSpPr>
        <cdr:cNvPr id="3" name="TextBox 7">
          <a:extLst xmlns:a="http://schemas.openxmlformats.org/drawingml/2006/main">
            <a:ext uri="{FF2B5EF4-FFF2-40B4-BE49-F238E27FC236}">
              <a16:creationId xmlns:a16="http://schemas.microsoft.com/office/drawing/2014/main" id="{BA558DD7-D1BD-40A2-ACCF-D94B97AE02AD}"/>
            </a:ext>
          </a:extLst>
        </cdr:cNvPr>
        <cdr:cNvSpPr txBox="1"/>
      </cdr:nvSpPr>
      <cdr:spPr>
        <a:xfrm xmlns:a="http://schemas.openxmlformats.org/drawingml/2006/main">
          <a:off x="5027514" y="57250"/>
          <a:ext cx="2465266" cy="338554"/>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tr-TR" sz="1600" dirty="0" err="1">
              <a:solidFill>
                <a:schemeClr val="bg2">
                  <a:lumMod val="50000"/>
                </a:schemeClr>
              </a:solidFill>
            </a:rPr>
            <a:t>Liquidity</a:t>
          </a:r>
          <a:r>
            <a:rPr lang="tr-TR" sz="1600" dirty="0">
              <a:solidFill>
                <a:schemeClr val="bg2">
                  <a:lumMod val="50000"/>
                </a:schemeClr>
              </a:solidFill>
            </a:rPr>
            <a:t> </a:t>
          </a:r>
          <a:r>
            <a:rPr lang="tr-TR" sz="1600" dirty="0" err="1">
              <a:solidFill>
                <a:schemeClr val="bg2">
                  <a:lumMod val="50000"/>
                </a:schemeClr>
              </a:solidFill>
            </a:rPr>
            <a:t>measures</a:t>
          </a:r>
          <a:endParaRPr lang="en-US" sz="1600" dirty="0">
            <a:solidFill>
              <a:schemeClr val="bg2">
                <a:lumMod val="50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5AC85-B6DB-497D-879F-93445690FF59}"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6EB3A-DEF6-444D-92B0-669217A93CE3}" type="slidenum">
              <a:rPr lang="en-US" smtClean="0"/>
              <a:t>‹#›</a:t>
            </a:fld>
            <a:endParaRPr lang="en-US"/>
          </a:p>
        </p:txBody>
      </p:sp>
    </p:spTree>
    <p:extLst>
      <p:ext uri="{BB962C8B-B14F-4D97-AF65-F5344CB8AC3E}">
        <p14:creationId xmlns:p14="http://schemas.microsoft.com/office/powerpoint/2010/main" val="2534324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entrepreneur.com/encyclopedia/competitive-analysi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Cluster_analysi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machine-learning/clustering/algorithm/advantages-disadvantag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displayr.com/what-is-hierarchical-cluster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Source:</a:t>
            </a:r>
            <a:r>
              <a:rPr lang="en-US" dirty="0">
                <a:hlinkClick r:id="rId3"/>
              </a:rPr>
              <a:t>https://www.entrepreneur.com/encyclopedia/competitive-analysis</a:t>
            </a:r>
            <a:endParaRPr lang="en-US" dirty="0"/>
          </a:p>
        </p:txBody>
      </p:sp>
      <p:sp>
        <p:nvSpPr>
          <p:cNvPr id="4" name="Slide Number Placeholder 3"/>
          <p:cNvSpPr>
            <a:spLocks noGrp="1"/>
          </p:cNvSpPr>
          <p:nvPr>
            <p:ph type="sldNum" sz="quarter" idx="5"/>
          </p:nvPr>
        </p:nvSpPr>
        <p:spPr/>
        <p:txBody>
          <a:bodyPr/>
          <a:lstStyle/>
          <a:p>
            <a:fld id="{8A96EB3A-DEF6-444D-92B0-669217A93CE3}" type="slidenum">
              <a:rPr lang="en-US" smtClean="0"/>
              <a:t>4</a:t>
            </a:fld>
            <a:endParaRPr lang="en-US"/>
          </a:p>
        </p:txBody>
      </p:sp>
    </p:spTree>
    <p:extLst>
      <p:ext uri="{BB962C8B-B14F-4D97-AF65-F5344CB8AC3E}">
        <p14:creationId xmlns:p14="http://schemas.microsoft.com/office/powerpoint/2010/main" val="674197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Source:</a:t>
            </a:r>
            <a:r>
              <a:rPr lang="en-US" dirty="0">
                <a:hlinkClick r:id="rId3"/>
              </a:rPr>
              <a:t>https://en.wikipedia.org/wiki/Cluster_analysis</a:t>
            </a:r>
            <a:endParaRPr lang="en-US" dirty="0"/>
          </a:p>
        </p:txBody>
      </p:sp>
      <p:sp>
        <p:nvSpPr>
          <p:cNvPr id="4" name="Slide Number Placeholder 3"/>
          <p:cNvSpPr>
            <a:spLocks noGrp="1"/>
          </p:cNvSpPr>
          <p:nvPr>
            <p:ph type="sldNum" sz="quarter" idx="5"/>
          </p:nvPr>
        </p:nvSpPr>
        <p:spPr/>
        <p:txBody>
          <a:bodyPr/>
          <a:lstStyle/>
          <a:p>
            <a:fld id="{8A96EB3A-DEF6-444D-92B0-669217A93CE3}" type="slidenum">
              <a:rPr lang="en-US" smtClean="0"/>
              <a:t>5</a:t>
            </a:fld>
            <a:endParaRPr lang="en-US"/>
          </a:p>
        </p:txBody>
      </p:sp>
    </p:spTree>
    <p:extLst>
      <p:ext uri="{BB962C8B-B14F-4D97-AF65-F5344CB8AC3E}">
        <p14:creationId xmlns:p14="http://schemas.microsoft.com/office/powerpoint/2010/main" val="329505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Source:</a:t>
            </a:r>
            <a:r>
              <a:rPr lang="en-US" dirty="0">
                <a:hlinkClick r:id="rId3"/>
              </a:rPr>
              <a:t>https://developers.google.com/machine-learning/clustering/algorithm/advantages-disadvantages</a:t>
            </a:r>
            <a:endParaRPr lang="en-US" dirty="0"/>
          </a:p>
        </p:txBody>
      </p:sp>
      <p:sp>
        <p:nvSpPr>
          <p:cNvPr id="4" name="Slide Number Placeholder 3"/>
          <p:cNvSpPr>
            <a:spLocks noGrp="1"/>
          </p:cNvSpPr>
          <p:nvPr>
            <p:ph type="sldNum" sz="quarter" idx="5"/>
          </p:nvPr>
        </p:nvSpPr>
        <p:spPr/>
        <p:txBody>
          <a:bodyPr/>
          <a:lstStyle/>
          <a:p>
            <a:fld id="{8A96EB3A-DEF6-444D-92B0-669217A93CE3}" type="slidenum">
              <a:rPr lang="en-US" smtClean="0"/>
              <a:t>16</a:t>
            </a:fld>
            <a:endParaRPr lang="en-US"/>
          </a:p>
        </p:txBody>
      </p:sp>
    </p:spTree>
    <p:extLst>
      <p:ext uri="{BB962C8B-B14F-4D97-AF65-F5344CB8AC3E}">
        <p14:creationId xmlns:p14="http://schemas.microsoft.com/office/powerpoint/2010/main" val="191791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Source:</a:t>
            </a:r>
            <a:r>
              <a:rPr lang="en-US" dirty="0">
                <a:hlinkClick r:id="rId3"/>
              </a:rPr>
              <a:t>https://en.wikipedia.org/wiki/Hierarchical_clustering</a:t>
            </a:r>
            <a:endParaRPr lang="en-US" dirty="0"/>
          </a:p>
        </p:txBody>
      </p:sp>
      <p:sp>
        <p:nvSpPr>
          <p:cNvPr id="4" name="Slide Number Placeholder 3"/>
          <p:cNvSpPr>
            <a:spLocks noGrp="1"/>
          </p:cNvSpPr>
          <p:nvPr>
            <p:ph type="sldNum" sz="quarter" idx="5"/>
          </p:nvPr>
        </p:nvSpPr>
        <p:spPr/>
        <p:txBody>
          <a:bodyPr/>
          <a:lstStyle/>
          <a:p>
            <a:fld id="{8A96EB3A-DEF6-444D-92B0-669217A93CE3}" type="slidenum">
              <a:rPr lang="en-US" smtClean="0"/>
              <a:t>17</a:t>
            </a:fld>
            <a:endParaRPr lang="en-US"/>
          </a:p>
        </p:txBody>
      </p:sp>
    </p:spTree>
    <p:extLst>
      <p:ext uri="{BB962C8B-B14F-4D97-AF65-F5344CB8AC3E}">
        <p14:creationId xmlns:p14="http://schemas.microsoft.com/office/powerpoint/2010/main" val="157805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Source:</a:t>
            </a:r>
            <a:r>
              <a:rPr lang="en-US" dirty="0">
                <a:hlinkClick r:id="rId3"/>
              </a:rPr>
              <a:t>https://www.displayr.com/what-is-hierarchical-clustering/</a:t>
            </a:r>
            <a:endParaRPr lang="en-US" dirty="0"/>
          </a:p>
        </p:txBody>
      </p:sp>
      <p:sp>
        <p:nvSpPr>
          <p:cNvPr id="4" name="Slide Number Placeholder 3"/>
          <p:cNvSpPr>
            <a:spLocks noGrp="1"/>
          </p:cNvSpPr>
          <p:nvPr>
            <p:ph type="sldNum" sz="quarter" idx="5"/>
          </p:nvPr>
        </p:nvSpPr>
        <p:spPr/>
        <p:txBody>
          <a:bodyPr/>
          <a:lstStyle/>
          <a:p>
            <a:fld id="{8A96EB3A-DEF6-444D-92B0-669217A93CE3}" type="slidenum">
              <a:rPr lang="en-US" smtClean="0"/>
              <a:t>19</a:t>
            </a:fld>
            <a:endParaRPr lang="en-US"/>
          </a:p>
        </p:txBody>
      </p:sp>
    </p:spTree>
    <p:extLst>
      <p:ext uri="{BB962C8B-B14F-4D97-AF65-F5344CB8AC3E}">
        <p14:creationId xmlns:p14="http://schemas.microsoft.com/office/powerpoint/2010/main" val="33190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34D8D-C69A-4EFB-B22A-6EFC2EEE16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EA903F-ECF7-454E-A749-EFDC2B730C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6C64A3-15EE-476B-BF30-071D30289FB8}"/>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839CB8A2-7FAF-4FE9-9A4A-4591946E09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7ECF0-70CE-41A7-AEE1-9EB038319B56}"/>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2522157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5681-C548-45A9-94A6-86931B8568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527D2D-F33A-494B-8C86-37A09E026D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E103B-8CD2-479C-BB84-BB660E693425}"/>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C1F6D6C4-413A-408A-9EE9-5EA56E648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11DA1-5E71-410E-86DF-3B8208834A71}"/>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3152357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FBC1DA-80AE-4294-BA77-8FE3D1E53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A956EC-C30E-4B39-8E55-8639C66AB5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90C12-A12D-4CD0-9E39-AC4DCACF3EEE}"/>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C2B0748C-9E74-417B-A3A3-C0CF24DF6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48911-7D58-4C36-9900-F29488703751}"/>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2434158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522809" y="-243408"/>
            <a:ext cx="9832359" cy="1219200"/>
          </a:xfrm>
        </p:spPr>
        <p:txBody>
          <a:bodyPr rtlCol="0"/>
          <a:lstStyle>
            <a:lvl1pPr>
              <a:defRPr>
                <a:solidFill>
                  <a:schemeClr val="accent1">
                    <a:lumMod val="50000"/>
                  </a:schemeClr>
                </a:solidFill>
              </a:defRPr>
            </a:lvl1pPr>
          </a:lstStyle>
          <a:p>
            <a:pPr rtl="0"/>
            <a:r>
              <a:rPr lang="tr-TR" noProof="0"/>
              <a:t>Asıl başlık stilini düzenlemek için tıklayın</a:t>
            </a:r>
            <a:endParaRPr lang="tr-TR" noProof="0" dirty="0"/>
          </a:p>
        </p:txBody>
      </p:sp>
      <p:sp>
        <p:nvSpPr>
          <p:cNvPr id="4" name="İçerik Yer Tutucusu 3"/>
          <p:cNvSpPr>
            <a:spLocks noGrp="1"/>
          </p:cNvSpPr>
          <p:nvPr>
            <p:ph sz="half" idx="2"/>
          </p:nvPr>
        </p:nvSpPr>
        <p:spPr>
          <a:xfrm>
            <a:off x="1522809" y="1340774"/>
            <a:ext cx="9832358" cy="4828252"/>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tr-TR" noProof="0" dirty="0"/>
              <a:t>Asıl metin stillerini düzenle</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8" name="Alt Bilgi Yer Tutucusu 7"/>
          <p:cNvSpPr>
            <a:spLocks noGrp="1"/>
          </p:cNvSpPr>
          <p:nvPr>
            <p:ph type="ftr" sz="quarter" idx="11"/>
          </p:nvPr>
        </p:nvSpPr>
        <p:spPr/>
        <p:txBody>
          <a:bodyPr rtlCol="0"/>
          <a:lstStyle/>
          <a:p>
            <a:pPr rtl="0"/>
            <a:r>
              <a:rPr lang="tr-TR" noProof="0" dirty="0"/>
              <a:t>Alt bilgi ekleme</a:t>
            </a:r>
          </a:p>
        </p:txBody>
      </p:sp>
      <p:sp>
        <p:nvSpPr>
          <p:cNvPr id="7" name="Tarih Yer Tutucusu 6"/>
          <p:cNvSpPr>
            <a:spLocks noGrp="1"/>
          </p:cNvSpPr>
          <p:nvPr>
            <p:ph type="dt" sz="half" idx="10"/>
          </p:nvPr>
        </p:nvSpPr>
        <p:spPr/>
        <p:txBody>
          <a:bodyPr rtlCol="0"/>
          <a:lstStyle/>
          <a:p>
            <a:pPr rtl="0"/>
            <a:fld id="{519585B1-0247-4E9E-A7F8-D00FE20F9B83}" type="datetime1">
              <a:rPr lang="tr-TR" noProof="0" smtClean="0"/>
              <a:t>18.05.2020</a:t>
            </a:fld>
            <a:endParaRPr lang="tr-TR" noProof="0" dirty="0"/>
          </a:p>
        </p:txBody>
      </p:sp>
      <p:sp>
        <p:nvSpPr>
          <p:cNvPr id="9" name="Slayt Numarası Yer Tutucusu 8"/>
          <p:cNvSpPr>
            <a:spLocks noGrp="1"/>
          </p:cNvSpPr>
          <p:nvPr>
            <p:ph type="sldNum" sz="quarter" idx="12"/>
          </p:nvPr>
        </p:nvSpPr>
        <p:spPr/>
        <p:txBody>
          <a:bodyPr rtlCol="0"/>
          <a:lstStyle/>
          <a:p>
            <a:pPr rtl="0"/>
            <a:fld id="{2A013F82-EE5E-44EE-A61D-E31C6657F26F}" type="slidenum">
              <a:rPr lang="tr-TR" noProof="0" smtClean="0"/>
              <a:t>‹#›</a:t>
            </a:fld>
            <a:endParaRPr lang="tr-TR" noProof="0" dirty="0"/>
          </a:p>
        </p:txBody>
      </p:sp>
      <p:cxnSp>
        <p:nvCxnSpPr>
          <p:cNvPr id="10" name="Düz Bağlayıcı 9"/>
          <p:cNvCxnSpPr/>
          <p:nvPr/>
        </p:nvCxnSpPr>
        <p:spPr>
          <a:xfrm>
            <a:off x="1659368" y="1084650"/>
            <a:ext cx="9619581"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6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7A2B-C17A-402B-9467-9C8DE4D82F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4303CA-A701-451F-A11C-EC825C834D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3EB3A2-B243-4ABD-8CF6-7FE66F6B402F}"/>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EC44FCC5-F9E8-4613-A9C3-3B260958DC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BACE4-6D53-4365-AFA7-9E491909D9A5}"/>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7924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EECB-7635-45C0-9C09-DCF8824DF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61CDF1-C75A-47E1-9E0D-7A799B1F8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0707DB-3A1B-48BE-841B-5FC71C433B84}"/>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B3727950-59AC-446C-A39F-A4923B2E1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4CE8F-0B98-4B74-A7E4-26A6145CC6E8}"/>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3359746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DACA-0096-4A79-B758-A9334D1620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25DC84-4B7C-49EC-9D27-D3121C8AB4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6C6862-4901-418B-ADE3-94C434CDFF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B12605-4C66-47CA-B71B-364AD51C4E1F}"/>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6" name="Footer Placeholder 5">
            <a:extLst>
              <a:ext uri="{FF2B5EF4-FFF2-40B4-BE49-F238E27FC236}">
                <a16:creationId xmlns:a16="http://schemas.microsoft.com/office/drawing/2014/main" id="{A8322CA6-11A6-4ECD-ADFB-86ECC2B818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2CC2C-13EC-4CFD-A7CF-BAC196DD6810}"/>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1087783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273E8-58A5-4FA2-9CB8-B66B2E9F7C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6CD357-1B4F-4083-97C2-A48B612F5A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054FD-848E-4A85-9C60-0D627908D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633B1-2D47-4408-9FB3-744283AF05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48849A-C863-49C1-BFF5-16C3D86C1D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9D4C7F-8383-47FA-8EFE-77716EB63F1D}"/>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8" name="Footer Placeholder 7">
            <a:extLst>
              <a:ext uri="{FF2B5EF4-FFF2-40B4-BE49-F238E27FC236}">
                <a16:creationId xmlns:a16="http://schemas.microsoft.com/office/drawing/2014/main" id="{9B607086-A03D-4249-94D8-FA8C386674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7DBD33-34B9-4A67-9ABB-618DEDF64EA4}"/>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135601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0F7B-8F95-4CB0-8685-95AA173D4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6D079F-23B1-4FF7-884F-E13FD3641260}"/>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4" name="Footer Placeholder 3">
            <a:extLst>
              <a:ext uri="{FF2B5EF4-FFF2-40B4-BE49-F238E27FC236}">
                <a16:creationId xmlns:a16="http://schemas.microsoft.com/office/drawing/2014/main" id="{C792C42F-30E5-4AA8-BBDF-1B212C5110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BF3C12-F04F-4A65-A1FB-F93B97CD3C97}"/>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283286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71C3A-34C8-4ED4-B2E6-31D40E704DF8}"/>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3" name="Footer Placeholder 2">
            <a:extLst>
              <a:ext uri="{FF2B5EF4-FFF2-40B4-BE49-F238E27FC236}">
                <a16:creationId xmlns:a16="http://schemas.microsoft.com/office/drawing/2014/main" id="{15963957-B59A-42E9-8C92-327D92F50D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2CD1CB-0611-4A4D-B69E-35645755AAA3}"/>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191515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715C-3361-4A94-98D5-EC699FC9A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9FC146-64E2-4BF7-AB96-A6E6E944CF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14764-F8B8-4A77-96E2-36DD0E665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7EACE-C32E-4CC5-B839-3CE669324566}"/>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6" name="Footer Placeholder 5">
            <a:extLst>
              <a:ext uri="{FF2B5EF4-FFF2-40B4-BE49-F238E27FC236}">
                <a16:creationId xmlns:a16="http://schemas.microsoft.com/office/drawing/2014/main" id="{2D00D61D-E8EF-46F5-BD99-4A3D998EA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6F229-3FD2-4133-8646-09689A91B950}"/>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307640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2286-A901-44AC-BF49-EFC8502CB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7E1A19-C440-483A-B496-67E2DBABF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F41AE3-A8B8-4A1C-A1FD-DBF1E06B04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AEA5CD-B8F2-48F6-AC03-11E12FA48EB4}"/>
              </a:ext>
            </a:extLst>
          </p:cNvPr>
          <p:cNvSpPr>
            <a:spLocks noGrp="1"/>
          </p:cNvSpPr>
          <p:nvPr>
            <p:ph type="dt" sz="half" idx="10"/>
          </p:nvPr>
        </p:nvSpPr>
        <p:spPr/>
        <p:txBody>
          <a:bodyPr/>
          <a:lstStyle/>
          <a:p>
            <a:fld id="{F28FC3E1-5DC5-4C04-A827-8A6E61D06E1B}" type="datetimeFigureOut">
              <a:rPr lang="en-US" smtClean="0"/>
              <a:t>5/18/2020</a:t>
            </a:fld>
            <a:endParaRPr lang="en-US"/>
          </a:p>
        </p:txBody>
      </p:sp>
      <p:sp>
        <p:nvSpPr>
          <p:cNvPr id="6" name="Footer Placeholder 5">
            <a:extLst>
              <a:ext uri="{FF2B5EF4-FFF2-40B4-BE49-F238E27FC236}">
                <a16:creationId xmlns:a16="http://schemas.microsoft.com/office/drawing/2014/main" id="{2B5D12EB-3798-4BFD-9673-172D261D6C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8C0EF1-4CB6-4E54-9FB8-CF4D54FC7E8C}"/>
              </a:ext>
            </a:extLst>
          </p:cNvPr>
          <p:cNvSpPr>
            <a:spLocks noGrp="1"/>
          </p:cNvSpPr>
          <p:nvPr>
            <p:ph type="sldNum" sz="quarter" idx="12"/>
          </p:nvPr>
        </p:nvSpPr>
        <p:spPr/>
        <p:txBody>
          <a:bodyPr/>
          <a:lstStyle/>
          <a:p>
            <a:fld id="{448E0261-8239-45AA-86AC-79C27D9E3549}" type="slidenum">
              <a:rPr lang="en-US" smtClean="0"/>
              <a:t>‹#›</a:t>
            </a:fld>
            <a:endParaRPr lang="en-US"/>
          </a:p>
        </p:txBody>
      </p:sp>
    </p:spTree>
    <p:extLst>
      <p:ext uri="{BB962C8B-B14F-4D97-AF65-F5344CB8AC3E}">
        <p14:creationId xmlns:p14="http://schemas.microsoft.com/office/powerpoint/2010/main" val="105666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AF2B13-E455-472F-BF8B-EE0FF7BB6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FAF56E-65CE-4C50-8CE9-A6C5ABF2A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2424D-35FE-4561-A4EC-027DDC5849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FC3E1-5DC5-4C04-A827-8A6E61D06E1B}" type="datetimeFigureOut">
              <a:rPr lang="en-US" smtClean="0"/>
              <a:t>5/18/2020</a:t>
            </a:fld>
            <a:endParaRPr lang="en-US"/>
          </a:p>
        </p:txBody>
      </p:sp>
      <p:sp>
        <p:nvSpPr>
          <p:cNvPr id="5" name="Footer Placeholder 4">
            <a:extLst>
              <a:ext uri="{FF2B5EF4-FFF2-40B4-BE49-F238E27FC236}">
                <a16:creationId xmlns:a16="http://schemas.microsoft.com/office/drawing/2014/main" id="{BE13278F-8075-4E79-A7A7-9CD2E98413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1C7D1D-032E-489B-ADD7-D53E94B728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8E0261-8239-45AA-86AC-79C27D9E3549}" type="slidenum">
              <a:rPr lang="en-US" smtClean="0"/>
              <a:t>‹#›</a:t>
            </a:fld>
            <a:endParaRPr lang="en-US"/>
          </a:p>
        </p:txBody>
      </p:sp>
    </p:spTree>
    <p:extLst>
      <p:ext uri="{BB962C8B-B14F-4D97-AF65-F5344CB8AC3E}">
        <p14:creationId xmlns:p14="http://schemas.microsoft.com/office/powerpoint/2010/main" val="63735382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ekrem.hatipoglu/machine-learning-clustering-k%C3%BCmeleme-k-means-algorithm-part-13-be33aeef4fc8" TargetMode="External"/><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figure/Basic-steps-of-K-means-algorithm-k-2-from-18-a-Original-dataset-b-Random_fig1_334995028"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ekrem.hatipoglu/machine-learning-clustering-k%C3%BCmeleme-k-means-algorithm-part-13-be33aeef4fc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ttbilgin.com/2018-2019-guz/veri-bilimine-giris/hafta7/kumeleme-analizi.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splayr.com/what-is-hierarchical-clustering/"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file:///C:\Users\User\Downloads\372613.pdf"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VMyXc3SiEqs"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VMyXc3SiEqs"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eg"/></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1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jpe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s>
</file>

<file path=ppt/slides/_rels/slide6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2.xml"/><Relationship Id="rId5" Type="http://schemas.openxmlformats.org/officeDocument/2006/relationships/image" Target="../media/image87.jpe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2.xml"/><Relationship Id="rId5" Type="http://schemas.openxmlformats.org/officeDocument/2006/relationships/image" Target="../media/image94.jpeg"/><Relationship Id="rId4" Type="http://schemas.openxmlformats.org/officeDocument/2006/relationships/image" Target="../media/image93.jpeg"/></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103.jpeg"/><Relationship Id="rId13" Type="http://schemas.openxmlformats.org/officeDocument/2006/relationships/image" Target="../media/image108.pn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image" Target="../media/image97.jpeg"/><Relationship Id="rId1" Type="http://schemas.openxmlformats.org/officeDocument/2006/relationships/slideLayout" Target="../slideLayouts/slideLayout12.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png"/><Relationship Id="rId10" Type="http://schemas.openxmlformats.org/officeDocument/2006/relationships/image" Target="../media/image105.jpeg"/><Relationship Id="rId4" Type="http://schemas.openxmlformats.org/officeDocument/2006/relationships/image" Target="../media/image99.png"/><Relationship Id="rId9" Type="http://schemas.openxmlformats.org/officeDocument/2006/relationships/image" Target="../media/image104.png"/></Relationships>
</file>

<file path=ppt/slides/_rels/slide7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3" Type="http://schemas.openxmlformats.org/officeDocument/2006/relationships/hyperlink" Target="http://www.ttbilgin.com/2018-2019-guz/veri-bilimine-giris/hafta7/kumeleme-analizi.pdf"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1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 Id="rId4" Type="http://schemas.openxmlformats.org/officeDocument/2006/relationships/image" Target="../media/image132.png"/></Relationships>
</file>

<file path=ppt/slides/_rels/slide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12.xml"/><Relationship Id="rId5" Type="http://schemas.openxmlformats.org/officeDocument/2006/relationships/image" Target="../media/image87.jpe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38.png"/><Relationship Id="rId1" Type="http://schemas.openxmlformats.org/officeDocument/2006/relationships/slideLayout" Target="../slideLayouts/slideLayout12.xml"/><Relationship Id="rId5" Type="http://schemas.openxmlformats.org/officeDocument/2006/relationships/image" Target="../media/image140.png"/><Relationship Id="rId4" Type="http://schemas.openxmlformats.org/officeDocument/2006/relationships/image" Target="../media/image139.png"/></Relationships>
</file>

<file path=ppt/slides/_rels/slide9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9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3DD9-CEB9-41CB-9DD1-13FA86D3813E}"/>
              </a:ext>
            </a:extLst>
          </p:cNvPr>
          <p:cNvSpPr>
            <a:spLocks noGrp="1"/>
          </p:cNvSpPr>
          <p:nvPr>
            <p:ph type="ctrTitle"/>
          </p:nvPr>
        </p:nvSpPr>
        <p:spPr>
          <a:xfrm>
            <a:off x="540279" y="1124340"/>
            <a:ext cx="3778870" cy="3114818"/>
          </a:xfrm>
        </p:spPr>
        <p:txBody>
          <a:bodyPr>
            <a:normAutofit/>
          </a:bodyPr>
          <a:lstStyle/>
          <a:p>
            <a:r>
              <a:rPr lang="en-US" sz="4000" dirty="0">
                <a:solidFill>
                  <a:schemeClr val="accent1">
                    <a:lumMod val="75000"/>
                  </a:schemeClr>
                </a:solidFill>
                <a:effectLst>
                  <a:outerShdw blurRad="38100" dist="38100" dir="2700000" algn="tl">
                    <a:srgbClr val="000000">
                      <a:alpha val="43137"/>
                    </a:srgbClr>
                  </a:outerShdw>
                </a:effectLst>
              </a:rPr>
              <a:t>Bank by </a:t>
            </a:r>
            <a:r>
              <a:rPr lang="tr-TR" sz="4000" dirty="0">
                <a:solidFill>
                  <a:schemeClr val="accent1">
                    <a:lumMod val="75000"/>
                  </a:schemeClr>
                </a:solidFill>
                <a:effectLst>
                  <a:outerShdw blurRad="38100" dist="38100" dir="2700000" algn="tl">
                    <a:srgbClr val="000000">
                      <a:alpha val="43137"/>
                    </a:srgbClr>
                  </a:outerShdw>
                </a:effectLst>
              </a:rPr>
              <a:t>B</a:t>
            </a:r>
            <a:r>
              <a:rPr lang="en-US" sz="4000" dirty="0" err="1">
                <a:solidFill>
                  <a:schemeClr val="accent1">
                    <a:lumMod val="75000"/>
                  </a:schemeClr>
                </a:solidFill>
                <a:effectLst>
                  <a:outerShdw blurRad="38100" dist="38100" dir="2700000" algn="tl">
                    <a:srgbClr val="000000">
                      <a:alpha val="43137"/>
                    </a:srgbClr>
                  </a:outerShdw>
                </a:effectLst>
              </a:rPr>
              <a:t>ank</a:t>
            </a:r>
            <a:r>
              <a:rPr lang="en-US" sz="4000" dirty="0">
                <a:solidFill>
                  <a:schemeClr val="accent1">
                    <a:lumMod val="75000"/>
                  </a:schemeClr>
                </a:solidFill>
                <a:effectLst>
                  <a:outerShdw blurRad="38100" dist="38100" dir="2700000" algn="tl">
                    <a:srgbClr val="000000">
                      <a:alpha val="43137"/>
                    </a:srgbClr>
                  </a:outerShdw>
                </a:effectLst>
              </a:rPr>
              <a:t> </a:t>
            </a:r>
            <a:r>
              <a:rPr lang="tr-TR" sz="4000" dirty="0">
                <a:solidFill>
                  <a:schemeClr val="accent1">
                    <a:lumMod val="75000"/>
                  </a:schemeClr>
                </a:solidFill>
                <a:effectLst>
                  <a:outerShdw blurRad="38100" dist="38100" dir="2700000" algn="tl">
                    <a:srgbClr val="000000">
                      <a:alpha val="43137"/>
                    </a:srgbClr>
                  </a:outerShdw>
                </a:effectLst>
              </a:rPr>
              <a:t>P</a:t>
            </a:r>
            <a:r>
              <a:rPr lang="en-US" sz="4000" dirty="0" err="1">
                <a:solidFill>
                  <a:schemeClr val="accent1">
                    <a:lumMod val="75000"/>
                  </a:schemeClr>
                </a:solidFill>
                <a:effectLst>
                  <a:outerShdw blurRad="38100" dist="38100" dir="2700000" algn="tl">
                    <a:srgbClr val="000000">
                      <a:alpha val="43137"/>
                    </a:srgbClr>
                  </a:outerShdw>
                </a:effectLst>
              </a:rPr>
              <a:t>eer</a:t>
            </a:r>
            <a:r>
              <a:rPr lang="en-US" sz="4000" dirty="0">
                <a:solidFill>
                  <a:schemeClr val="accent1">
                    <a:lumMod val="75000"/>
                  </a:schemeClr>
                </a:solidFill>
                <a:effectLst>
                  <a:outerShdw blurRad="38100" dist="38100" dir="2700000" algn="tl">
                    <a:srgbClr val="000000">
                      <a:alpha val="43137"/>
                    </a:srgbClr>
                  </a:outerShdw>
                </a:effectLst>
              </a:rPr>
              <a:t> </a:t>
            </a:r>
            <a:r>
              <a:rPr lang="tr-TR" sz="4000" dirty="0">
                <a:solidFill>
                  <a:schemeClr val="accent1">
                    <a:lumMod val="75000"/>
                  </a:schemeClr>
                </a:solidFill>
                <a:effectLst>
                  <a:outerShdw blurRad="38100" dist="38100" dir="2700000" algn="tl">
                    <a:srgbClr val="000000">
                      <a:alpha val="43137"/>
                    </a:srgbClr>
                  </a:outerShdw>
                </a:effectLst>
              </a:rPr>
              <a:t>G</a:t>
            </a:r>
            <a:r>
              <a:rPr lang="en-US" sz="4000" dirty="0" err="1">
                <a:solidFill>
                  <a:schemeClr val="accent1">
                    <a:lumMod val="75000"/>
                  </a:schemeClr>
                </a:solidFill>
                <a:effectLst>
                  <a:outerShdw blurRad="38100" dist="38100" dir="2700000" algn="tl">
                    <a:srgbClr val="000000">
                      <a:alpha val="43137"/>
                    </a:srgbClr>
                  </a:outerShdw>
                </a:effectLst>
              </a:rPr>
              <a:t>roup</a:t>
            </a:r>
            <a:r>
              <a:rPr lang="en-US" sz="4000" dirty="0">
                <a:solidFill>
                  <a:schemeClr val="accent1">
                    <a:lumMod val="75000"/>
                  </a:schemeClr>
                </a:solidFill>
                <a:effectLst>
                  <a:outerShdw blurRad="38100" dist="38100" dir="2700000" algn="tl">
                    <a:srgbClr val="000000">
                      <a:alpha val="43137"/>
                    </a:srgbClr>
                  </a:outerShdw>
                </a:effectLst>
              </a:rPr>
              <a:t> </a:t>
            </a:r>
            <a:r>
              <a:rPr lang="tr-TR" sz="4000" dirty="0">
                <a:solidFill>
                  <a:schemeClr val="accent1">
                    <a:lumMod val="75000"/>
                  </a:schemeClr>
                </a:solidFill>
                <a:effectLst>
                  <a:outerShdw blurRad="38100" dist="38100" dir="2700000" algn="tl">
                    <a:srgbClr val="000000">
                      <a:alpha val="43137"/>
                    </a:srgbClr>
                  </a:outerShdw>
                </a:effectLst>
              </a:rPr>
              <a:t>A</a:t>
            </a:r>
            <a:r>
              <a:rPr lang="en-US" sz="4000" dirty="0" err="1">
                <a:solidFill>
                  <a:schemeClr val="accent1">
                    <a:lumMod val="75000"/>
                  </a:schemeClr>
                </a:solidFill>
                <a:effectLst>
                  <a:outerShdw blurRad="38100" dist="38100" dir="2700000" algn="tl">
                    <a:srgbClr val="000000">
                      <a:alpha val="43137"/>
                    </a:srgbClr>
                  </a:outerShdw>
                </a:effectLst>
              </a:rPr>
              <a:t>nalys</a:t>
            </a:r>
            <a:r>
              <a:rPr lang="tr-TR" sz="4000" dirty="0">
                <a:solidFill>
                  <a:schemeClr val="accent1">
                    <a:lumMod val="75000"/>
                  </a:schemeClr>
                </a:solidFill>
                <a:effectLst>
                  <a:outerShdw blurRad="38100" dist="38100" dir="2700000" algn="tl">
                    <a:srgbClr val="000000">
                      <a:alpha val="43137"/>
                    </a:srgbClr>
                  </a:outerShdw>
                </a:effectLst>
              </a:rPr>
              <a:t>is</a:t>
            </a:r>
            <a:endParaRPr lang="en-US" sz="4000" dirty="0">
              <a:solidFill>
                <a:schemeClr val="accent1">
                  <a:lumMod val="75000"/>
                </a:schemeClr>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F77D088D-F026-4DC4-8B71-72E86FB9BCFA}"/>
              </a:ext>
            </a:extLst>
          </p:cNvPr>
          <p:cNvPicPr>
            <a:picLocks noChangeAspect="1"/>
          </p:cNvPicPr>
          <p:nvPr/>
        </p:nvPicPr>
        <p:blipFill rotWithShape="1">
          <a:blip r:embed="rId2"/>
          <a:srcRect l="26493" r="-1" b="-1"/>
          <a:stretch/>
        </p:blipFill>
        <p:spPr>
          <a:xfrm>
            <a:off x="4639732" y="10"/>
            <a:ext cx="7552267" cy="6857990"/>
          </a:xfrm>
          <a:prstGeom prst="rect">
            <a:avLst/>
          </a:prstGeom>
        </p:spPr>
      </p:pic>
      <p:sp>
        <p:nvSpPr>
          <p:cNvPr id="6" name="Subtitle 5">
            <a:extLst>
              <a:ext uri="{FF2B5EF4-FFF2-40B4-BE49-F238E27FC236}">
                <a16:creationId xmlns:a16="http://schemas.microsoft.com/office/drawing/2014/main" id="{8946D92F-F734-4BFD-BA68-6CCE39B48012}"/>
              </a:ext>
            </a:extLst>
          </p:cNvPr>
          <p:cNvSpPr>
            <a:spLocks noGrp="1"/>
          </p:cNvSpPr>
          <p:nvPr>
            <p:ph type="subTitle" idx="1"/>
          </p:nvPr>
        </p:nvSpPr>
        <p:spPr>
          <a:xfrm>
            <a:off x="238540" y="4595950"/>
            <a:ext cx="3975651" cy="956711"/>
          </a:xfrm>
        </p:spPr>
        <p:txBody>
          <a:bodyPr/>
          <a:lstStyle/>
          <a:p>
            <a:r>
              <a:rPr lang="tr-TR" dirty="0">
                <a:solidFill>
                  <a:schemeClr val="bg2">
                    <a:lumMod val="25000"/>
                  </a:schemeClr>
                </a:solidFill>
              </a:rPr>
              <a:t>Alkan Pamukçu</a:t>
            </a:r>
          </a:p>
          <a:p>
            <a:r>
              <a:rPr lang="tr-TR" dirty="0">
                <a:solidFill>
                  <a:schemeClr val="bg2">
                    <a:lumMod val="25000"/>
                  </a:schemeClr>
                </a:solidFill>
              </a:rPr>
              <a:t>Fadime Saman</a:t>
            </a:r>
            <a:endParaRPr lang="en-US" dirty="0">
              <a:solidFill>
                <a:schemeClr val="bg2">
                  <a:lumMod val="25000"/>
                </a:schemeClr>
              </a:solidFill>
            </a:endParaRPr>
          </a:p>
        </p:txBody>
      </p:sp>
    </p:spTree>
    <p:extLst>
      <p:ext uri="{BB962C8B-B14F-4D97-AF65-F5344CB8AC3E}">
        <p14:creationId xmlns:p14="http://schemas.microsoft.com/office/powerpoint/2010/main" val="105198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84860832-27F3-4D30-9288-7521D2491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9" name="Freeform 5">
              <a:extLst>
                <a:ext uri="{FF2B5EF4-FFF2-40B4-BE49-F238E27FC236}">
                  <a16:creationId xmlns:a16="http://schemas.microsoft.com/office/drawing/2014/main" id="{6DAAD4DA-AA9F-4A4D-AD0B-0FB2286B3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80" name="Freeform 6">
              <a:extLst>
                <a:ext uri="{FF2B5EF4-FFF2-40B4-BE49-F238E27FC236}">
                  <a16:creationId xmlns:a16="http://schemas.microsoft.com/office/drawing/2014/main" id="{A4F5EC98-FDFD-4158-9C16-CD770B1F2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7">
              <a:extLst>
                <a:ext uri="{FF2B5EF4-FFF2-40B4-BE49-F238E27FC236}">
                  <a16:creationId xmlns:a16="http://schemas.microsoft.com/office/drawing/2014/main" id="{26D1C0DA-68C2-40A2-BCCA-D14FB5EF2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8">
              <a:extLst>
                <a:ext uri="{FF2B5EF4-FFF2-40B4-BE49-F238E27FC236}">
                  <a16:creationId xmlns:a16="http://schemas.microsoft.com/office/drawing/2014/main" id="{1B67FFD7-72F1-4435-9C33-DFFE87F9C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9">
              <a:extLst>
                <a:ext uri="{FF2B5EF4-FFF2-40B4-BE49-F238E27FC236}">
                  <a16:creationId xmlns:a16="http://schemas.microsoft.com/office/drawing/2014/main" id="{15CE66C6-629F-44D9-A0BC-D2F4E7AF5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0">
              <a:extLst>
                <a:ext uri="{FF2B5EF4-FFF2-40B4-BE49-F238E27FC236}">
                  <a16:creationId xmlns:a16="http://schemas.microsoft.com/office/drawing/2014/main" id="{FEAAAFC3-1B1C-4F1C-AC4E-ED0ACA4AE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1">
              <a:extLst>
                <a:ext uri="{FF2B5EF4-FFF2-40B4-BE49-F238E27FC236}">
                  <a16:creationId xmlns:a16="http://schemas.microsoft.com/office/drawing/2014/main" id="{E2C81DA9-A0C9-4C54-A2F0-A3EC14F2B8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2">
              <a:extLst>
                <a:ext uri="{FF2B5EF4-FFF2-40B4-BE49-F238E27FC236}">
                  <a16:creationId xmlns:a16="http://schemas.microsoft.com/office/drawing/2014/main" id="{B7EA41DD-7957-42FB-BD48-E502F81F6C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3">
              <a:extLst>
                <a:ext uri="{FF2B5EF4-FFF2-40B4-BE49-F238E27FC236}">
                  <a16:creationId xmlns:a16="http://schemas.microsoft.com/office/drawing/2014/main" id="{E33D6F3E-9CCB-4053-B8C1-5260829C8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4">
              <a:extLst>
                <a:ext uri="{FF2B5EF4-FFF2-40B4-BE49-F238E27FC236}">
                  <a16:creationId xmlns:a16="http://schemas.microsoft.com/office/drawing/2014/main" id="{D533B393-4D8F-4FB8-AA9D-BA218F443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5">
              <a:extLst>
                <a:ext uri="{FF2B5EF4-FFF2-40B4-BE49-F238E27FC236}">
                  <a16:creationId xmlns:a16="http://schemas.microsoft.com/office/drawing/2014/main" id="{433765B0-52BC-4442-BC45-8EDFBF5933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6">
              <a:extLst>
                <a:ext uri="{FF2B5EF4-FFF2-40B4-BE49-F238E27FC236}">
                  <a16:creationId xmlns:a16="http://schemas.microsoft.com/office/drawing/2014/main" id="{B911B231-DD22-4BC7-A325-2B6831481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7">
              <a:extLst>
                <a:ext uri="{FF2B5EF4-FFF2-40B4-BE49-F238E27FC236}">
                  <a16:creationId xmlns:a16="http://schemas.microsoft.com/office/drawing/2014/main" id="{800DA13B-507D-4901-AF60-F99485FC1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8">
              <a:extLst>
                <a:ext uri="{FF2B5EF4-FFF2-40B4-BE49-F238E27FC236}">
                  <a16:creationId xmlns:a16="http://schemas.microsoft.com/office/drawing/2014/main" id="{DAB727E1-099C-4F62-9ED1-46CD895C64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9">
              <a:extLst>
                <a:ext uri="{FF2B5EF4-FFF2-40B4-BE49-F238E27FC236}">
                  <a16:creationId xmlns:a16="http://schemas.microsoft.com/office/drawing/2014/main" id="{4D1E585E-A63F-42DE-BF5F-B0B390B2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0">
              <a:extLst>
                <a:ext uri="{FF2B5EF4-FFF2-40B4-BE49-F238E27FC236}">
                  <a16:creationId xmlns:a16="http://schemas.microsoft.com/office/drawing/2014/main" id="{D8FCC810-4482-4E43-9102-2B87386E7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5" name="Freeform 21">
              <a:extLst>
                <a:ext uri="{FF2B5EF4-FFF2-40B4-BE49-F238E27FC236}">
                  <a16:creationId xmlns:a16="http://schemas.microsoft.com/office/drawing/2014/main" id="{EC977192-4383-4D76-8DB3-B93ADD739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6" name="Freeform 22">
              <a:extLst>
                <a:ext uri="{FF2B5EF4-FFF2-40B4-BE49-F238E27FC236}">
                  <a16:creationId xmlns:a16="http://schemas.microsoft.com/office/drawing/2014/main" id="{09DCD44A-4779-4898-862E-A220810CA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3">
              <a:extLst>
                <a:ext uri="{FF2B5EF4-FFF2-40B4-BE49-F238E27FC236}">
                  <a16:creationId xmlns:a16="http://schemas.microsoft.com/office/drawing/2014/main" id="{F7516DF1-08D6-4FF0-A1A1-95A260F1D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4">
              <a:extLst>
                <a:ext uri="{FF2B5EF4-FFF2-40B4-BE49-F238E27FC236}">
                  <a16:creationId xmlns:a16="http://schemas.microsoft.com/office/drawing/2014/main" id="{F74092EA-F950-4DF2-8646-60F26E811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5">
              <a:extLst>
                <a:ext uri="{FF2B5EF4-FFF2-40B4-BE49-F238E27FC236}">
                  <a16:creationId xmlns:a16="http://schemas.microsoft.com/office/drawing/2014/main" id="{09A3177B-1E64-4081-B8C6-3D7C8786D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846C807C-28C6-4134-8E58-7EFA7AA7868D}"/>
              </a:ext>
            </a:extLst>
          </p:cNvPr>
          <p:cNvSpPr>
            <a:spLocks noGrp="1"/>
          </p:cNvSpPr>
          <p:nvPr>
            <p:ph type="title"/>
          </p:nvPr>
        </p:nvSpPr>
        <p:spPr>
          <a:xfrm>
            <a:off x="4069080" y="630936"/>
            <a:ext cx="6675120" cy="1353312"/>
          </a:xfrm>
        </p:spPr>
        <p:txBody>
          <a:bodyPr anchor="b">
            <a:normAutofit/>
          </a:bodyPr>
          <a:lstStyle/>
          <a:p>
            <a:r>
              <a:rPr lang="en-US" sz="4000" b="1" dirty="0"/>
              <a:t>K-means </a:t>
            </a:r>
            <a:r>
              <a:rPr lang="tr-TR" sz="4000" b="1" dirty="0"/>
              <a:t>Clustering</a:t>
            </a:r>
            <a:endParaRPr lang="en-US" sz="4000" b="1" dirty="0"/>
          </a:p>
        </p:txBody>
      </p:sp>
      <p:sp>
        <p:nvSpPr>
          <p:cNvPr id="73" name="Content Placeholder 2">
            <a:extLst>
              <a:ext uri="{FF2B5EF4-FFF2-40B4-BE49-F238E27FC236}">
                <a16:creationId xmlns:a16="http://schemas.microsoft.com/office/drawing/2014/main" id="{563F56D7-8C14-4DB5-9DCB-431D83CFB7DC}"/>
              </a:ext>
            </a:extLst>
          </p:cNvPr>
          <p:cNvSpPr>
            <a:spLocks noGrp="1"/>
          </p:cNvSpPr>
          <p:nvPr>
            <p:ph idx="1"/>
          </p:nvPr>
        </p:nvSpPr>
        <p:spPr>
          <a:xfrm>
            <a:off x="4069080" y="2157984"/>
            <a:ext cx="6675120" cy="3895344"/>
          </a:xfrm>
        </p:spPr>
        <p:txBody>
          <a:bodyPr anchor="ctr">
            <a:normAutofit/>
          </a:bodyPr>
          <a:lstStyle/>
          <a:p>
            <a:r>
              <a:rPr lang="en-US" sz="2400" dirty="0"/>
              <a:t>K-means clustering is one of the simplest and popular unsupervised </a:t>
            </a:r>
            <a:r>
              <a:rPr lang="tr-TR" sz="2400" dirty="0" err="1"/>
              <a:t>clustering</a:t>
            </a:r>
            <a:r>
              <a:rPr lang="tr-TR" sz="2400" dirty="0"/>
              <a:t> </a:t>
            </a:r>
            <a:r>
              <a:rPr lang="en-US" sz="2400" dirty="0"/>
              <a:t>algorithms.</a:t>
            </a:r>
            <a:endParaRPr lang="tr-TR" sz="2400" dirty="0"/>
          </a:p>
          <a:p>
            <a:r>
              <a:rPr lang="en-US" sz="2400" dirty="0"/>
              <a:t>k-means clustering is a method of vector quantization, originally from signal processing, that aims to partition n observations into k clusters in which each observation belongs to the cluster with the nearest mean (cluster centers or cluster centroid), serving as a prototype of the cluster. </a:t>
            </a:r>
            <a:endParaRPr lang="tr-TR" sz="2400" dirty="0"/>
          </a:p>
        </p:txBody>
      </p:sp>
    </p:spTree>
    <p:extLst>
      <p:ext uri="{BB962C8B-B14F-4D97-AF65-F5344CB8AC3E}">
        <p14:creationId xmlns:p14="http://schemas.microsoft.com/office/powerpoint/2010/main" val="38205570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 SİLAHŞÖRLER</a:t>
            </a:r>
            <a:br>
              <a:rPr lang="tr-TR" dirty="0"/>
            </a:br>
            <a:r>
              <a:rPr lang="tr-TR" sz="2000" dirty="0" err="1"/>
              <a:t>Profitability</a:t>
            </a:r>
            <a:endParaRPr lang="en-US" dirty="0"/>
          </a:p>
        </p:txBody>
      </p:sp>
      <p:pic>
        <p:nvPicPr>
          <p:cNvPr id="3" name="Picture 2">
            <a:extLst>
              <a:ext uri="{FF2B5EF4-FFF2-40B4-BE49-F238E27FC236}">
                <a16:creationId xmlns:a16="http://schemas.microsoft.com/office/drawing/2014/main" id="{D820B4BF-D8B9-406B-A63C-FA708C179FA5}"/>
              </a:ext>
            </a:extLst>
          </p:cNvPr>
          <p:cNvPicPr>
            <a:picLocks noChangeAspect="1"/>
          </p:cNvPicPr>
          <p:nvPr/>
        </p:nvPicPr>
        <p:blipFill>
          <a:blip r:embed="rId2"/>
          <a:stretch>
            <a:fillRect/>
          </a:stretch>
        </p:blipFill>
        <p:spPr>
          <a:xfrm>
            <a:off x="264606" y="1219200"/>
            <a:ext cx="4959334" cy="3200278"/>
          </a:xfrm>
          <a:prstGeom prst="rect">
            <a:avLst/>
          </a:prstGeom>
        </p:spPr>
      </p:pic>
      <p:pic>
        <p:nvPicPr>
          <p:cNvPr id="5" name="Picture 4">
            <a:extLst>
              <a:ext uri="{FF2B5EF4-FFF2-40B4-BE49-F238E27FC236}">
                <a16:creationId xmlns:a16="http://schemas.microsoft.com/office/drawing/2014/main" id="{EB4BBD6E-8581-4BCD-8B38-54080A9992FE}"/>
              </a:ext>
            </a:extLst>
          </p:cNvPr>
          <p:cNvPicPr>
            <a:picLocks noChangeAspect="1"/>
          </p:cNvPicPr>
          <p:nvPr/>
        </p:nvPicPr>
        <p:blipFill>
          <a:blip r:embed="rId3"/>
          <a:stretch>
            <a:fillRect/>
          </a:stretch>
        </p:blipFill>
        <p:spPr>
          <a:xfrm>
            <a:off x="5355253" y="3429000"/>
            <a:ext cx="6661256" cy="3273837"/>
          </a:xfrm>
          <a:prstGeom prst="rect">
            <a:avLst/>
          </a:prstGeom>
        </p:spPr>
      </p:pic>
      <p:sp>
        <p:nvSpPr>
          <p:cNvPr id="6" name="TextBox 5">
            <a:extLst>
              <a:ext uri="{FF2B5EF4-FFF2-40B4-BE49-F238E27FC236}">
                <a16:creationId xmlns:a16="http://schemas.microsoft.com/office/drawing/2014/main" id="{1B812214-77A4-45F8-B140-21EEA484CE7F}"/>
              </a:ext>
            </a:extLst>
          </p:cNvPr>
          <p:cNvSpPr txBox="1"/>
          <p:nvPr/>
        </p:nvSpPr>
        <p:spPr>
          <a:xfrm>
            <a:off x="1818499" y="1219200"/>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ROA</a:t>
            </a:r>
            <a:endParaRPr lang="en-US" sz="1600" dirty="0">
              <a:solidFill>
                <a:schemeClr val="bg2">
                  <a:lumMod val="50000"/>
                </a:schemeClr>
              </a:solidFill>
            </a:endParaRPr>
          </a:p>
        </p:txBody>
      </p:sp>
      <p:sp>
        <p:nvSpPr>
          <p:cNvPr id="7" name="TextBox 6">
            <a:extLst>
              <a:ext uri="{FF2B5EF4-FFF2-40B4-BE49-F238E27FC236}">
                <a16:creationId xmlns:a16="http://schemas.microsoft.com/office/drawing/2014/main" id="{12203263-1C1B-433D-964E-4DA8A92FC2B5}"/>
              </a:ext>
            </a:extLst>
          </p:cNvPr>
          <p:cNvSpPr txBox="1"/>
          <p:nvPr/>
        </p:nvSpPr>
        <p:spPr>
          <a:xfrm>
            <a:off x="7821734" y="3356426"/>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ROE</a:t>
            </a:r>
            <a:endParaRPr lang="en-US" sz="1600" dirty="0">
              <a:solidFill>
                <a:schemeClr val="bg2">
                  <a:lumMod val="50000"/>
                </a:schemeClr>
              </a:solidFill>
            </a:endParaRPr>
          </a:p>
        </p:txBody>
      </p:sp>
    </p:spTree>
    <p:extLst>
      <p:ext uri="{BB962C8B-B14F-4D97-AF65-F5344CB8AC3E}">
        <p14:creationId xmlns:p14="http://schemas.microsoft.com/office/powerpoint/2010/main" val="7887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8486" y="-119269"/>
            <a:ext cx="9832359" cy="1219200"/>
          </a:xfrm>
        </p:spPr>
        <p:txBody>
          <a:bodyPr>
            <a:normAutofit/>
          </a:bodyPr>
          <a:lstStyle/>
          <a:p>
            <a:r>
              <a:rPr lang="tr-TR" dirty="0"/>
              <a:t>3 SİLAHŞÖRLER</a:t>
            </a:r>
            <a:br>
              <a:rPr lang="tr-TR" dirty="0"/>
            </a:br>
            <a:r>
              <a:rPr lang="tr-TR" sz="2000" dirty="0" err="1"/>
              <a:t>Liquidity</a:t>
            </a:r>
            <a:endParaRPr lang="en-US" dirty="0"/>
          </a:p>
        </p:txBody>
      </p:sp>
      <p:pic>
        <p:nvPicPr>
          <p:cNvPr id="2" name="Picture 1">
            <a:extLst>
              <a:ext uri="{FF2B5EF4-FFF2-40B4-BE49-F238E27FC236}">
                <a16:creationId xmlns:a16="http://schemas.microsoft.com/office/drawing/2014/main" id="{EC2D8EED-5131-4F1D-8BC4-8613F17B0272}"/>
              </a:ext>
            </a:extLst>
          </p:cNvPr>
          <p:cNvPicPr>
            <a:picLocks noChangeAspect="1"/>
          </p:cNvPicPr>
          <p:nvPr/>
        </p:nvPicPr>
        <p:blipFill>
          <a:blip r:embed="rId2"/>
          <a:stretch>
            <a:fillRect/>
          </a:stretch>
        </p:blipFill>
        <p:spPr>
          <a:xfrm>
            <a:off x="352613" y="1847992"/>
            <a:ext cx="5869801" cy="3459194"/>
          </a:xfrm>
          <a:prstGeom prst="rect">
            <a:avLst/>
          </a:prstGeom>
        </p:spPr>
      </p:pic>
      <p:pic>
        <p:nvPicPr>
          <p:cNvPr id="6" name="Picture 5">
            <a:extLst>
              <a:ext uri="{FF2B5EF4-FFF2-40B4-BE49-F238E27FC236}">
                <a16:creationId xmlns:a16="http://schemas.microsoft.com/office/drawing/2014/main" id="{2CDA2093-2AEC-4949-BFE3-2BE21C26C36C}"/>
              </a:ext>
            </a:extLst>
          </p:cNvPr>
          <p:cNvPicPr>
            <a:picLocks noChangeAspect="1"/>
          </p:cNvPicPr>
          <p:nvPr/>
        </p:nvPicPr>
        <p:blipFill>
          <a:blip r:embed="rId3"/>
          <a:stretch>
            <a:fillRect/>
          </a:stretch>
        </p:blipFill>
        <p:spPr>
          <a:xfrm>
            <a:off x="6444666" y="1865481"/>
            <a:ext cx="5332074" cy="3379562"/>
          </a:xfrm>
          <a:prstGeom prst="rect">
            <a:avLst/>
          </a:prstGeom>
        </p:spPr>
      </p:pic>
      <p:sp>
        <p:nvSpPr>
          <p:cNvPr id="5" name="TextBox 4">
            <a:extLst>
              <a:ext uri="{FF2B5EF4-FFF2-40B4-BE49-F238E27FC236}">
                <a16:creationId xmlns:a16="http://schemas.microsoft.com/office/drawing/2014/main" id="{71076FB7-55A2-41F2-82A0-F4D2F1D53AB2}"/>
              </a:ext>
            </a:extLst>
          </p:cNvPr>
          <p:cNvSpPr txBox="1"/>
          <p:nvPr/>
        </p:nvSpPr>
        <p:spPr>
          <a:xfrm>
            <a:off x="2186247" y="1847992"/>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7" name="TextBox 6">
            <a:extLst>
              <a:ext uri="{FF2B5EF4-FFF2-40B4-BE49-F238E27FC236}">
                <a16:creationId xmlns:a16="http://schemas.microsoft.com/office/drawing/2014/main" id="{3AB6EF26-2AB5-40EF-91DB-6F705666C56B}"/>
              </a:ext>
            </a:extLst>
          </p:cNvPr>
          <p:cNvSpPr txBox="1"/>
          <p:nvPr/>
        </p:nvSpPr>
        <p:spPr>
          <a:xfrm>
            <a:off x="7326448" y="1847992"/>
            <a:ext cx="3568510"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a:t>
            </a:r>
            <a:r>
              <a:rPr lang="tr-TR" sz="1600" dirty="0" err="1">
                <a:solidFill>
                  <a:schemeClr val="bg2">
                    <a:lumMod val="50000"/>
                  </a:schemeClr>
                </a:solidFill>
              </a:rPr>
              <a:t>Short-Term</a:t>
            </a:r>
            <a:r>
              <a:rPr lang="tr-TR" sz="1600" dirty="0">
                <a:solidFill>
                  <a:schemeClr val="bg2">
                    <a:lumMod val="50000"/>
                  </a:schemeClr>
                </a:solidFill>
              </a:rPr>
              <a:t>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357747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698F-56AE-44B2-85E2-28F2D66B0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631122-07DD-4FE3-8853-C37F1F6A3BE3}"/>
              </a:ext>
            </a:extLst>
          </p:cNvPr>
          <p:cNvSpPr>
            <a:spLocks noGrp="1"/>
          </p:cNvSpPr>
          <p:nvPr>
            <p:ph sz="half" idx="2"/>
          </p:nvPr>
        </p:nvSpPr>
        <p:spPr/>
        <p:txBody>
          <a:bodyPr/>
          <a:lstStyle/>
          <a:p>
            <a:endParaRPr lang="en-US"/>
          </a:p>
        </p:txBody>
      </p:sp>
      <p:pic>
        <p:nvPicPr>
          <p:cNvPr id="3074" name="Picture 2" descr="2019 BMW 3 Series vs Audi A4 vs Mercedes C-Class // Battle Of ...">
            <a:extLst>
              <a:ext uri="{FF2B5EF4-FFF2-40B4-BE49-F238E27FC236}">
                <a16:creationId xmlns:a16="http://schemas.microsoft.com/office/drawing/2014/main" id="{A8847ADC-8482-44D6-9258-8D2B7B096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5943B81-E994-4DF4-ACEE-944CB0D1F4AE}"/>
              </a:ext>
            </a:extLst>
          </p:cNvPr>
          <p:cNvSpPr/>
          <p:nvPr/>
        </p:nvSpPr>
        <p:spPr>
          <a:xfrm>
            <a:off x="855740" y="650661"/>
            <a:ext cx="2785256"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FC874C4-4CFE-46E3-B526-688F7B2C9F49}"/>
              </a:ext>
            </a:extLst>
          </p:cNvPr>
          <p:cNvSpPr/>
          <p:nvPr/>
        </p:nvSpPr>
        <p:spPr>
          <a:xfrm>
            <a:off x="4703372" y="807252"/>
            <a:ext cx="2785256"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89C5DCC-437A-4B6E-A486-AA22DBE6D52F}"/>
              </a:ext>
            </a:extLst>
          </p:cNvPr>
          <p:cNvSpPr/>
          <p:nvPr/>
        </p:nvSpPr>
        <p:spPr>
          <a:xfrm>
            <a:off x="8478022" y="830926"/>
            <a:ext cx="3422745"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itibank logo ile ilgili gÃ¶rsel sonucu">
            <a:extLst>
              <a:ext uri="{FF2B5EF4-FFF2-40B4-BE49-F238E27FC236}">
                <a16:creationId xmlns:a16="http://schemas.microsoft.com/office/drawing/2014/main" id="{304559B0-1898-4DE4-8058-CD33E3B8A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36" y="893544"/>
            <a:ext cx="2409049" cy="651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ing bank logo png ile ilgili gÃ¶rsel sonucu">
            <a:extLst>
              <a:ext uri="{FF2B5EF4-FFF2-40B4-BE49-F238E27FC236}">
                <a16:creationId xmlns:a16="http://schemas.microsoft.com/office/drawing/2014/main" id="{D312E051-841D-4616-9639-49886F9E4C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390" y="1103697"/>
            <a:ext cx="3251123" cy="6476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hsbc logo png ile ilgili gÃ¶rsel sonucu">
            <a:extLst>
              <a:ext uri="{FF2B5EF4-FFF2-40B4-BE49-F238E27FC236}">
                <a16:creationId xmlns:a16="http://schemas.microsoft.com/office/drawing/2014/main" id="{3909F409-FA9C-4AEA-9228-2C6D4D68D9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8022" y="1103697"/>
            <a:ext cx="3330858" cy="626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48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C4B6E6-846A-4964-8E7B-A890A70241D3}"/>
              </a:ext>
            </a:extLst>
          </p:cNvPr>
          <p:cNvSpPr>
            <a:spLocks noGrp="1"/>
          </p:cNvSpPr>
          <p:nvPr>
            <p:ph type="title"/>
          </p:nvPr>
        </p:nvSpPr>
        <p:spPr>
          <a:xfrm>
            <a:off x="1537252" y="-1"/>
            <a:ext cx="9817916" cy="1311965"/>
          </a:xfrm>
        </p:spPr>
        <p:txBody>
          <a:bodyPr>
            <a:normAutofit/>
          </a:bodyPr>
          <a:lstStyle/>
          <a:p>
            <a:r>
              <a:rPr lang="tr-TR" dirty="0"/>
              <a:t>DÜNYA MARKALARI</a:t>
            </a:r>
            <a:endParaRPr lang="en-US" dirty="0"/>
          </a:p>
        </p:txBody>
      </p:sp>
      <p:pic>
        <p:nvPicPr>
          <p:cNvPr id="3" name="Picture 2">
            <a:extLst>
              <a:ext uri="{FF2B5EF4-FFF2-40B4-BE49-F238E27FC236}">
                <a16:creationId xmlns:a16="http://schemas.microsoft.com/office/drawing/2014/main" id="{DC98430B-8C5D-4C6C-937E-BA177695FE79}"/>
              </a:ext>
            </a:extLst>
          </p:cNvPr>
          <p:cNvPicPr>
            <a:picLocks noChangeAspect="1"/>
          </p:cNvPicPr>
          <p:nvPr/>
        </p:nvPicPr>
        <p:blipFill>
          <a:blip r:embed="rId2"/>
          <a:stretch>
            <a:fillRect/>
          </a:stretch>
        </p:blipFill>
        <p:spPr>
          <a:xfrm>
            <a:off x="1537252" y="1311964"/>
            <a:ext cx="9941985" cy="1985677"/>
          </a:xfrm>
          <a:prstGeom prst="rect">
            <a:avLst/>
          </a:prstGeom>
        </p:spPr>
      </p:pic>
      <p:pic>
        <p:nvPicPr>
          <p:cNvPr id="5" name="Picture 4">
            <a:extLst>
              <a:ext uri="{FF2B5EF4-FFF2-40B4-BE49-F238E27FC236}">
                <a16:creationId xmlns:a16="http://schemas.microsoft.com/office/drawing/2014/main" id="{47512DB9-4CF1-437A-BCE5-FF6C405911F9}"/>
              </a:ext>
            </a:extLst>
          </p:cNvPr>
          <p:cNvPicPr>
            <a:picLocks noChangeAspect="1"/>
          </p:cNvPicPr>
          <p:nvPr/>
        </p:nvPicPr>
        <p:blipFill>
          <a:blip r:embed="rId3"/>
          <a:stretch>
            <a:fillRect/>
          </a:stretch>
        </p:blipFill>
        <p:spPr>
          <a:xfrm>
            <a:off x="7354962" y="4864540"/>
            <a:ext cx="2543181" cy="1655773"/>
          </a:xfrm>
          <a:prstGeom prst="rect">
            <a:avLst/>
          </a:prstGeom>
        </p:spPr>
      </p:pic>
      <p:pic>
        <p:nvPicPr>
          <p:cNvPr id="8" name="Picture 7">
            <a:extLst>
              <a:ext uri="{FF2B5EF4-FFF2-40B4-BE49-F238E27FC236}">
                <a16:creationId xmlns:a16="http://schemas.microsoft.com/office/drawing/2014/main" id="{0EDE7054-99F9-43E2-AB66-950393379032}"/>
              </a:ext>
            </a:extLst>
          </p:cNvPr>
          <p:cNvPicPr>
            <a:picLocks noChangeAspect="1"/>
          </p:cNvPicPr>
          <p:nvPr/>
        </p:nvPicPr>
        <p:blipFill>
          <a:blip r:embed="rId4"/>
          <a:stretch>
            <a:fillRect/>
          </a:stretch>
        </p:blipFill>
        <p:spPr>
          <a:xfrm>
            <a:off x="3827282" y="5365882"/>
            <a:ext cx="2910507" cy="1021569"/>
          </a:xfrm>
          <a:prstGeom prst="rect">
            <a:avLst/>
          </a:prstGeom>
        </p:spPr>
      </p:pic>
      <p:pic>
        <p:nvPicPr>
          <p:cNvPr id="9" name="Picture 8">
            <a:extLst>
              <a:ext uri="{FF2B5EF4-FFF2-40B4-BE49-F238E27FC236}">
                <a16:creationId xmlns:a16="http://schemas.microsoft.com/office/drawing/2014/main" id="{D0C5272C-21FE-4664-9469-F0A27005E07F}"/>
              </a:ext>
            </a:extLst>
          </p:cNvPr>
          <p:cNvPicPr>
            <a:picLocks noChangeAspect="1"/>
          </p:cNvPicPr>
          <p:nvPr/>
        </p:nvPicPr>
        <p:blipFill>
          <a:blip r:embed="rId5"/>
          <a:stretch>
            <a:fillRect/>
          </a:stretch>
        </p:blipFill>
        <p:spPr>
          <a:xfrm>
            <a:off x="946301" y="5019313"/>
            <a:ext cx="1970063" cy="1501000"/>
          </a:xfrm>
          <a:prstGeom prst="rect">
            <a:avLst/>
          </a:prstGeom>
        </p:spPr>
      </p:pic>
      <p:pic>
        <p:nvPicPr>
          <p:cNvPr id="7" name="Picture 6">
            <a:extLst>
              <a:ext uri="{FF2B5EF4-FFF2-40B4-BE49-F238E27FC236}">
                <a16:creationId xmlns:a16="http://schemas.microsoft.com/office/drawing/2014/main" id="{48312184-DA28-4676-A831-CF8EFB303BE4}"/>
              </a:ext>
            </a:extLst>
          </p:cNvPr>
          <p:cNvPicPr>
            <a:picLocks noChangeAspect="1"/>
          </p:cNvPicPr>
          <p:nvPr/>
        </p:nvPicPr>
        <p:blipFill>
          <a:blip r:embed="rId6"/>
          <a:stretch>
            <a:fillRect/>
          </a:stretch>
        </p:blipFill>
        <p:spPr>
          <a:xfrm>
            <a:off x="2053118" y="3348080"/>
            <a:ext cx="8786184" cy="1336411"/>
          </a:xfrm>
          <a:prstGeom prst="rect">
            <a:avLst/>
          </a:prstGeom>
        </p:spPr>
      </p:pic>
    </p:spTree>
    <p:extLst>
      <p:ext uri="{BB962C8B-B14F-4D97-AF65-F5344CB8AC3E}">
        <p14:creationId xmlns:p14="http://schemas.microsoft.com/office/powerpoint/2010/main" val="408739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DÜNYA MARKALARI</a:t>
            </a:r>
            <a:br>
              <a:rPr lang="tr-TR" dirty="0"/>
            </a:br>
            <a:r>
              <a:rPr lang="tr-TR" sz="2000" dirty="0" err="1"/>
              <a:t>Capital</a:t>
            </a:r>
            <a:r>
              <a:rPr lang="tr-TR" sz="2000" dirty="0"/>
              <a:t> </a:t>
            </a:r>
            <a:r>
              <a:rPr lang="tr-TR" sz="2000" dirty="0" err="1"/>
              <a:t>Adequacy</a:t>
            </a:r>
            <a:endParaRPr lang="en-US" dirty="0"/>
          </a:p>
        </p:txBody>
      </p:sp>
      <p:pic>
        <p:nvPicPr>
          <p:cNvPr id="2" name="Picture 1">
            <a:extLst>
              <a:ext uri="{FF2B5EF4-FFF2-40B4-BE49-F238E27FC236}">
                <a16:creationId xmlns:a16="http://schemas.microsoft.com/office/drawing/2014/main" id="{B46ECD3D-9928-4C4A-96E4-CB81E78B8CAA}"/>
              </a:ext>
            </a:extLst>
          </p:cNvPr>
          <p:cNvPicPr>
            <a:picLocks noChangeAspect="1"/>
          </p:cNvPicPr>
          <p:nvPr/>
        </p:nvPicPr>
        <p:blipFill>
          <a:blip r:embed="rId2"/>
          <a:stretch>
            <a:fillRect/>
          </a:stretch>
        </p:blipFill>
        <p:spPr>
          <a:xfrm>
            <a:off x="269610" y="1899313"/>
            <a:ext cx="5992887" cy="3578662"/>
          </a:xfrm>
          <a:prstGeom prst="rect">
            <a:avLst/>
          </a:prstGeom>
        </p:spPr>
      </p:pic>
      <p:pic>
        <p:nvPicPr>
          <p:cNvPr id="6" name="Picture 5">
            <a:extLst>
              <a:ext uri="{FF2B5EF4-FFF2-40B4-BE49-F238E27FC236}">
                <a16:creationId xmlns:a16="http://schemas.microsoft.com/office/drawing/2014/main" id="{705D3C9F-334A-4875-9EC4-8289A6DD6B0B}"/>
              </a:ext>
            </a:extLst>
          </p:cNvPr>
          <p:cNvPicPr>
            <a:picLocks noChangeAspect="1"/>
          </p:cNvPicPr>
          <p:nvPr/>
        </p:nvPicPr>
        <p:blipFill>
          <a:blip r:embed="rId3"/>
          <a:stretch>
            <a:fillRect/>
          </a:stretch>
        </p:blipFill>
        <p:spPr>
          <a:xfrm>
            <a:off x="6262497" y="1899313"/>
            <a:ext cx="5992887" cy="3578662"/>
          </a:xfrm>
          <a:prstGeom prst="rect">
            <a:avLst/>
          </a:prstGeom>
        </p:spPr>
      </p:pic>
      <p:sp>
        <p:nvSpPr>
          <p:cNvPr id="5" name="TextBox 4">
            <a:extLst>
              <a:ext uri="{FF2B5EF4-FFF2-40B4-BE49-F238E27FC236}">
                <a16:creationId xmlns:a16="http://schemas.microsoft.com/office/drawing/2014/main" id="{80088618-5414-4993-B64C-810206807EAE}"/>
              </a:ext>
            </a:extLst>
          </p:cNvPr>
          <p:cNvSpPr txBox="1"/>
          <p:nvPr/>
        </p:nvSpPr>
        <p:spPr>
          <a:xfrm>
            <a:off x="2325395" y="1917677"/>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Capital</a:t>
            </a:r>
            <a:r>
              <a:rPr lang="tr-TR" sz="1600" dirty="0">
                <a:solidFill>
                  <a:schemeClr val="bg2">
                    <a:lumMod val="50000"/>
                  </a:schemeClr>
                </a:solidFill>
              </a:rPr>
              <a:t> </a:t>
            </a:r>
            <a:r>
              <a:rPr lang="tr-TR" sz="1600" dirty="0" err="1">
                <a:solidFill>
                  <a:schemeClr val="bg2">
                    <a:lumMod val="50000"/>
                  </a:schemeClr>
                </a:solidFill>
              </a:rPr>
              <a:t>Adequacy</a:t>
            </a:r>
            <a:r>
              <a:rPr lang="tr-TR" sz="1600" dirty="0">
                <a:solidFill>
                  <a:schemeClr val="bg2">
                    <a:lumMod val="50000"/>
                  </a:schemeClr>
                </a:solidFill>
              </a:rPr>
              <a:t> </a:t>
            </a:r>
            <a:r>
              <a:rPr lang="tr-TR" sz="1600" dirty="0" err="1">
                <a:solidFill>
                  <a:schemeClr val="bg2">
                    <a:lumMod val="50000"/>
                  </a:schemeClr>
                </a:solidFill>
              </a:rPr>
              <a:t>Ratio</a:t>
            </a:r>
            <a:endParaRPr lang="en-US" sz="1600" dirty="0">
              <a:solidFill>
                <a:schemeClr val="bg2">
                  <a:lumMod val="50000"/>
                </a:schemeClr>
              </a:solidFill>
            </a:endParaRPr>
          </a:p>
        </p:txBody>
      </p:sp>
      <p:sp>
        <p:nvSpPr>
          <p:cNvPr id="7" name="TextBox 6">
            <a:extLst>
              <a:ext uri="{FF2B5EF4-FFF2-40B4-BE49-F238E27FC236}">
                <a16:creationId xmlns:a16="http://schemas.microsoft.com/office/drawing/2014/main" id="{BE1B1F38-E5E8-4697-A669-993CF9FAF8A0}"/>
              </a:ext>
            </a:extLst>
          </p:cNvPr>
          <p:cNvSpPr txBox="1"/>
          <p:nvPr/>
        </p:nvSpPr>
        <p:spPr>
          <a:xfrm>
            <a:off x="8119908" y="1899313"/>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Equity</a:t>
            </a:r>
            <a:r>
              <a:rPr lang="tr-TR" sz="1600" dirty="0">
                <a:solidFill>
                  <a:schemeClr val="bg2">
                    <a:lumMod val="50000"/>
                  </a:schemeClr>
                </a:solidFill>
              </a:rPr>
              <a:t>/</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60800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DÜNYA MARKALARI</a:t>
            </a:r>
            <a:br>
              <a:rPr lang="tr-TR" dirty="0"/>
            </a:br>
            <a:r>
              <a:rPr lang="tr-TR" sz="2000" dirty="0" err="1"/>
              <a:t>Asset</a:t>
            </a:r>
            <a:r>
              <a:rPr lang="tr-TR" sz="2000" dirty="0"/>
              <a:t> </a:t>
            </a:r>
            <a:r>
              <a:rPr lang="tr-TR" sz="2000" dirty="0" err="1"/>
              <a:t>Quality</a:t>
            </a:r>
            <a:endParaRPr lang="en-US" dirty="0"/>
          </a:p>
        </p:txBody>
      </p:sp>
      <p:pic>
        <p:nvPicPr>
          <p:cNvPr id="5" name="Picture 4">
            <a:extLst>
              <a:ext uri="{FF2B5EF4-FFF2-40B4-BE49-F238E27FC236}">
                <a16:creationId xmlns:a16="http://schemas.microsoft.com/office/drawing/2014/main" id="{A9D7E91A-0C2C-49D1-95E9-EC9620630C3E}"/>
              </a:ext>
            </a:extLst>
          </p:cNvPr>
          <p:cNvPicPr>
            <a:picLocks noChangeAspect="1"/>
          </p:cNvPicPr>
          <p:nvPr/>
        </p:nvPicPr>
        <p:blipFill>
          <a:blip r:embed="rId2"/>
          <a:stretch>
            <a:fillRect/>
          </a:stretch>
        </p:blipFill>
        <p:spPr>
          <a:xfrm>
            <a:off x="7011139" y="1111805"/>
            <a:ext cx="5007731" cy="3019446"/>
          </a:xfrm>
          <a:prstGeom prst="rect">
            <a:avLst/>
          </a:prstGeom>
        </p:spPr>
      </p:pic>
      <p:pic>
        <p:nvPicPr>
          <p:cNvPr id="6" name="Picture 5">
            <a:extLst>
              <a:ext uri="{FF2B5EF4-FFF2-40B4-BE49-F238E27FC236}">
                <a16:creationId xmlns:a16="http://schemas.microsoft.com/office/drawing/2014/main" id="{757E1D92-E3DC-4569-B5F7-23ABE71AFCD1}"/>
              </a:ext>
            </a:extLst>
          </p:cNvPr>
          <p:cNvPicPr>
            <a:picLocks noChangeAspect="1"/>
          </p:cNvPicPr>
          <p:nvPr/>
        </p:nvPicPr>
        <p:blipFill>
          <a:blip r:embed="rId3"/>
          <a:stretch>
            <a:fillRect/>
          </a:stretch>
        </p:blipFill>
        <p:spPr>
          <a:xfrm>
            <a:off x="3417455" y="3747272"/>
            <a:ext cx="4924043" cy="3110728"/>
          </a:xfrm>
          <a:prstGeom prst="rect">
            <a:avLst/>
          </a:prstGeom>
        </p:spPr>
      </p:pic>
      <p:sp>
        <p:nvSpPr>
          <p:cNvPr id="9" name="TextBox 8">
            <a:extLst>
              <a:ext uri="{FF2B5EF4-FFF2-40B4-BE49-F238E27FC236}">
                <a16:creationId xmlns:a16="http://schemas.microsoft.com/office/drawing/2014/main" id="{92E15858-1F82-4917-AC67-EC8D17F03007}"/>
              </a:ext>
            </a:extLst>
          </p:cNvPr>
          <p:cNvSpPr txBox="1"/>
          <p:nvPr/>
        </p:nvSpPr>
        <p:spPr>
          <a:xfrm>
            <a:off x="8431334" y="1111805"/>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10" name="TextBox 9">
            <a:extLst>
              <a:ext uri="{FF2B5EF4-FFF2-40B4-BE49-F238E27FC236}">
                <a16:creationId xmlns:a16="http://schemas.microsoft.com/office/drawing/2014/main" id="{3B9A55AB-6821-4A5F-830A-7FBFDFD4504A}"/>
              </a:ext>
            </a:extLst>
          </p:cNvPr>
          <p:cNvSpPr txBox="1"/>
          <p:nvPr/>
        </p:nvSpPr>
        <p:spPr>
          <a:xfrm>
            <a:off x="4545873" y="3737706"/>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pic>
        <p:nvPicPr>
          <p:cNvPr id="3" name="Picture 2">
            <a:extLst>
              <a:ext uri="{FF2B5EF4-FFF2-40B4-BE49-F238E27FC236}">
                <a16:creationId xmlns:a16="http://schemas.microsoft.com/office/drawing/2014/main" id="{E6D5B275-89EC-466B-88CD-0A56BF351AEF}"/>
              </a:ext>
            </a:extLst>
          </p:cNvPr>
          <p:cNvPicPr>
            <a:picLocks noChangeAspect="1"/>
          </p:cNvPicPr>
          <p:nvPr/>
        </p:nvPicPr>
        <p:blipFill>
          <a:blip r:embed="rId4"/>
          <a:stretch>
            <a:fillRect/>
          </a:stretch>
        </p:blipFill>
        <p:spPr>
          <a:xfrm>
            <a:off x="255778" y="1162751"/>
            <a:ext cx="4958519" cy="2968500"/>
          </a:xfrm>
          <a:prstGeom prst="rect">
            <a:avLst/>
          </a:prstGeom>
        </p:spPr>
      </p:pic>
      <p:sp>
        <p:nvSpPr>
          <p:cNvPr id="7" name="TextBox 6">
            <a:extLst>
              <a:ext uri="{FF2B5EF4-FFF2-40B4-BE49-F238E27FC236}">
                <a16:creationId xmlns:a16="http://schemas.microsoft.com/office/drawing/2014/main" id="{81BF63B9-92F8-408E-A969-3E4EE654F409}"/>
              </a:ext>
            </a:extLst>
          </p:cNvPr>
          <p:cNvSpPr txBox="1"/>
          <p:nvPr/>
        </p:nvSpPr>
        <p:spPr>
          <a:xfrm>
            <a:off x="1801708" y="1219200"/>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NPL </a:t>
            </a:r>
            <a:r>
              <a:rPr lang="tr-TR" sz="1600" dirty="0" err="1">
                <a:solidFill>
                  <a:schemeClr val="bg2">
                    <a:lumMod val="50000"/>
                  </a:schemeClr>
                </a:solidFill>
              </a:rPr>
              <a:t>Percentage</a:t>
            </a:r>
            <a:endParaRPr lang="en-US" sz="1600" dirty="0">
              <a:solidFill>
                <a:schemeClr val="bg2">
                  <a:lumMod val="50000"/>
                </a:schemeClr>
              </a:solidFill>
            </a:endParaRPr>
          </a:p>
        </p:txBody>
      </p:sp>
    </p:spTree>
    <p:extLst>
      <p:ext uri="{BB962C8B-B14F-4D97-AF65-F5344CB8AC3E}">
        <p14:creationId xmlns:p14="http://schemas.microsoft.com/office/powerpoint/2010/main" val="58880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DÜNYA MARKALARI</a:t>
            </a:r>
            <a:br>
              <a:rPr lang="tr-TR" dirty="0"/>
            </a:br>
            <a:r>
              <a:rPr lang="tr-TR" sz="2000" dirty="0"/>
              <a:t>Management </a:t>
            </a:r>
            <a:r>
              <a:rPr lang="tr-TR" sz="2000" dirty="0" err="1"/>
              <a:t>Quality</a:t>
            </a:r>
            <a:endParaRPr lang="en-US" dirty="0"/>
          </a:p>
        </p:txBody>
      </p:sp>
      <p:pic>
        <p:nvPicPr>
          <p:cNvPr id="2" name="Picture 1">
            <a:extLst>
              <a:ext uri="{FF2B5EF4-FFF2-40B4-BE49-F238E27FC236}">
                <a16:creationId xmlns:a16="http://schemas.microsoft.com/office/drawing/2014/main" id="{C475EEA2-5FE6-43DC-BAA0-6295EE10BEDE}"/>
              </a:ext>
            </a:extLst>
          </p:cNvPr>
          <p:cNvPicPr>
            <a:picLocks noChangeAspect="1"/>
          </p:cNvPicPr>
          <p:nvPr/>
        </p:nvPicPr>
        <p:blipFill>
          <a:blip r:embed="rId2"/>
          <a:stretch>
            <a:fillRect/>
          </a:stretch>
        </p:blipFill>
        <p:spPr>
          <a:xfrm>
            <a:off x="3117846" y="1447628"/>
            <a:ext cx="5956308" cy="3962743"/>
          </a:xfrm>
          <a:prstGeom prst="rect">
            <a:avLst/>
          </a:prstGeom>
        </p:spPr>
      </p:pic>
      <p:sp>
        <p:nvSpPr>
          <p:cNvPr id="5" name="TextBox 4">
            <a:extLst>
              <a:ext uri="{FF2B5EF4-FFF2-40B4-BE49-F238E27FC236}">
                <a16:creationId xmlns:a16="http://schemas.microsoft.com/office/drawing/2014/main" id="{6708E5B9-CE43-4D6C-A8D5-347A2BD8349A}"/>
              </a:ext>
            </a:extLst>
          </p:cNvPr>
          <p:cNvSpPr txBox="1"/>
          <p:nvPr/>
        </p:nvSpPr>
        <p:spPr>
          <a:xfrm>
            <a:off x="4734290" y="1447628"/>
            <a:ext cx="3409396" cy="338554"/>
          </a:xfrm>
          <a:prstGeom prst="rect">
            <a:avLst/>
          </a:prstGeom>
          <a:solidFill>
            <a:schemeClr val="bg1"/>
          </a:solidFill>
        </p:spPr>
        <p:txBody>
          <a:bodyPr wrap="square" rtlCol="0">
            <a:spAutoFit/>
          </a:bodyPr>
          <a:lstStyle/>
          <a:p>
            <a:r>
              <a:rPr lang="tr-TR" sz="1600" dirty="0">
                <a:solidFill>
                  <a:schemeClr val="bg2">
                    <a:lumMod val="50000"/>
                  </a:schemeClr>
                </a:solidFill>
              </a:rPr>
              <a:t>Net Profit/</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Employees</a:t>
            </a:r>
            <a:endParaRPr lang="en-US" sz="1600" dirty="0">
              <a:solidFill>
                <a:schemeClr val="bg2">
                  <a:lumMod val="50000"/>
                </a:schemeClr>
              </a:solidFill>
            </a:endParaRPr>
          </a:p>
        </p:txBody>
      </p:sp>
    </p:spTree>
    <p:extLst>
      <p:ext uri="{BB962C8B-B14F-4D97-AF65-F5344CB8AC3E}">
        <p14:creationId xmlns:p14="http://schemas.microsoft.com/office/powerpoint/2010/main" val="232697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DÜNYA MARKALARI</a:t>
            </a:r>
            <a:br>
              <a:rPr lang="tr-TR" dirty="0"/>
            </a:br>
            <a:r>
              <a:rPr lang="tr-TR" sz="2000" dirty="0" err="1"/>
              <a:t>Profitability</a:t>
            </a:r>
            <a:endParaRPr lang="en-US" dirty="0"/>
          </a:p>
        </p:txBody>
      </p:sp>
      <p:pic>
        <p:nvPicPr>
          <p:cNvPr id="3" name="Picture 2">
            <a:extLst>
              <a:ext uri="{FF2B5EF4-FFF2-40B4-BE49-F238E27FC236}">
                <a16:creationId xmlns:a16="http://schemas.microsoft.com/office/drawing/2014/main" id="{B4F591A7-207F-4692-8F2D-C3482C846FC7}"/>
              </a:ext>
            </a:extLst>
          </p:cNvPr>
          <p:cNvPicPr>
            <a:picLocks noChangeAspect="1"/>
          </p:cNvPicPr>
          <p:nvPr/>
        </p:nvPicPr>
        <p:blipFill>
          <a:blip r:embed="rId2"/>
          <a:stretch>
            <a:fillRect/>
          </a:stretch>
        </p:blipFill>
        <p:spPr>
          <a:xfrm>
            <a:off x="6314307" y="1644060"/>
            <a:ext cx="5681964" cy="3840813"/>
          </a:xfrm>
          <a:prstGeom prst="rect">
            <a:avLst/>
          </a:prstGeom>
        </p:spPr>
      </p:pic>
      <p:pic>
        <p:nvPicPr>
          <p:cNvPr id="7" name="Picture 6">
            <a:extLst>
              <a:ext uri="{FF2B5EF4-FFF2-40B4-BE49-F238E27FC236}">
                <a16:creationId xmlns:a16="http://schemas.microsoft.com/office/drawing/2014/main" id="{04AB6919-C764-43C4-B845-6CCB8CC83EBA}"/>
              </a:ext>
            </a:extLst>
          </p:cNvPr>
          <p:cNvPicPr>
            <a:picLocks noChangeAspect="1"/>
          </p:cNvPicPr>
          <p:nvPr/>
        </p:nvPicPr>
        <p:blipFill>
          <a:blip r:embed="rId3"/>
          <a:stretch>
            <a:fillRect/>
          </a:stretch>
        </p:blipFill>
        <p:spPr>
          <a:xfrm>
            <a:off x="501815" y="1855529"/>
            <a:ext cx="5812492" cy="3629344"/>
          </a:xfrm>
          <a:prstGeom prst="rect">
            <a:avLst/>
          </a:prstGeom>
        </p:spPr>
      </p:pic>
      <p:sp>
        <p:nvSpPr>
          <p:cNvPr id="5" name="TextBox 4">
            <a:extLst>
              <a:ext uri="{FF2B5EF4-FFF2-40B4-BE49-F238E27FC236}">
                <a16:creationId xmlns:a16="http://schemas.microsoft.com/office/drawing/2014/main" id="{C727299E-5E59-4BD5-B804-9C6181AD1BD2}"/>
              </a:ext>
            </a:extLst>
          </p:cNvPr>
          <p:cNvSpPr txBox="1"/>
          <p:nvPr/>
        </p:nvSpPr>
        <p:spPr>
          <a:xfrm>
            <a:off x="2345273" y="1855529"/>
            <a:ext cx="340939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ROE</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A39F815F-E0B3-4500-9B26-47479FA8EB05}"/>
              </a:ext>
            </a:extLst>
          </p:cNvPr>
          <p:cNvSpPr txBox="1"/>
          <p:nvPr/>
        </p:nvSpPr>
        <p:spPr>
          <a:xfrm>
            <a:off x="8280789" y="1644060"/>
            <a:ext cx="340939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ROA</a:t>
            </a:r>
            <a:endParaRPr lang="en-US" sz="1600" dirty="0">
              <a:solidFill>
                <a:schemeClr val="bg2">
                  <a:lumMod val="50000"/>
                </a:schemeClr>
              </a:solidFill>
            </a:endParaRPr>
          </a:p>
        </p:txBody>
      </p:sp>
    </p:spTree>
    <p:extLst>
      <p:ext uri="{BB962C8B-B14F-4D97-AF65-F5344CB8AC3E}">
        <p14:creationId xmlns:p14="http://schemas.microsoft.com/office/powerpoint/2010/main" val="58622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522809" y="-182448"/>
            <a:ext cx="9832359" cy="1219200"/>
          </a:xfrm>
        </p:spPr>
        <p:txBody>
          <a:bodyPr/>
          <a:lstStyle/>
          <a:p>
            <a:r>
              <a:rPr lang="tr-TR" dirty="0"/>
              <a:t>DÜNYA MARKALARI</a:t>
            </a:r>
            <a:endParaRPr lang="en-US" dirty="0"/>
          </a:p>
        </p:txBody>
      </p:sp>
      <p:pic>
        <p:nvPicPr>
          <p:cNvPr id="3" name="Picture 2">
            <a:extLst>
              <a:ext uri="{FF2B5EF4-FFF2-40B4-BE49-F238E27FC236}">
                <a16:creationId xmlns:a16="http://schemas.microsoft.com/office/drawing/2014/main" id="{F8008E6C-A2EB-4814-8C11-501AA06B23AC}"/>
              </a:ext>
            </a:extLst>
          </p:cNvPr>
          <p:cNvPicPr>
            <a:picLocks noChangeAspect="1"/>
          </p:cNvPicPr>
          <p:nvPr/>
        </p:nvPicPr>
        <p:blipFill>
          <a:blip r:embed="rId2"/>
          <a:stretch>
            <a:fillRect/>
          </a:stretch>
        </p:blipFill>
        <p:spPr>
          <a:xfrm>
            <a:off x="924008" y="1191746"/>
            <a:ext cx="10431160" cy="5273497"/>
          </a:xfrm>
          <a:prstGeom prst="rect">
            <a:avLst/>
          </a:prstGeom>
        </p:spPr>
      </p:pic>
      <p:sp>
        <p:nvSpPr>
          <p:cNvPr id="6" name="Rectangle: Rounded Corners 5">
            <a:extLst>
              <a:ext uri="{FF2B5EF4-FFF2-40B4-BE49-F238E27FC236}">
                <a16:creationId xmlns:a16="http://schemas.microsoft.com/office/drawing/2014/main" id="{A796A8A9-4850-4B9A-AB5D-62600A396F08}"/>
              </a:ext>
            </a:extLst>
          </p:cNvPr>
          <p:cNvSpPr/>
          <p:nvPr/>
        </p:nvSpPr>
        <p:spPr>
          <a:xfrm>
            <a:off x="4264141" y="1846555"/>
            <a:ext cx="1595121" cy="2806407"/>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89F7C1A-3E74-497B-A238-3E607763AB6E}"/>
              </a:ext>
            </a:extLst>
          </p:cNvPr>
          <p:cNvSpPr txBox="1"/>
          <p:nvPr/>
        </p:nvSpPr>
        <p:spPr>
          <a:xfrm>
            <a:off x="652166" y="2148395"/>
            <a:ext cx="369332" cy="2375762"/>
          </a:xfrm>
          <a:prstGeom prst="rect">
            <a:avLst/>
          </a:prstGeom>
          <a:noFill/>
        </p:spPr>
        <p:txBody>
          <a:bodyPr vert="vert270" wrap="square" rtlCol="0">
            <a:spAutoFit/>
          </a:bodyPr>
          <a:lstStyle/>
          <a:p>
            <a:r>
              <a:rPr lang="tr-TR" sz="1200" dirty="0" err="1">
                <a:solidFill>
                  <a:schemeClr val="bg2">
                    <a:lumMod val="50000"/>
                  </a:schemeClr>
                </a:solidFill>
              </a:rPr>
              <a:t>Average</a:t>
            </a:r>
            <a:r>
              <a:rPr lang="tr-TR" sz="1200" dirty="0">
                <a:solidFill>
                  <a:schemeClr val="bg2">
                    <a:lumMod val="50000"/>
                  </a:schemeClr>
                </a:solidFill>
              </a:rPr>
              <a:t> ROA</a:t>
            </a:r>
            <a:endParaRPr lang="en-US" sz="1200" dirty="0">
              <a:solidFill>
                <a:schemeClr val="bg2">
                  <a:lumMod val="50000"/>
                </a:schemeClr>
              </a:solidFill>
            </a:endParaRPr>
          </a:p>
        </p:txBody>
      </p:sp>
      <p:sp>
        <p:nvSpPr>
          <p:cNvPr id="8" name="TextBox 7">
            <a:extLst>
              <a:ext uri="{FF2B5EF4-FFF2-40B4-BE49-F238E27FC236}">
                <a16:creationId xmlns:a16="http://schemas.microsoft.com/office/drawing/2014/main" id="{295CD6FC-46CD-48DC-B70A-2D3CB7FBB3A1}"/>
              </a:ext>
            </a:extLst>
          </p:cNvPr>
          <p:cNvSpPr txBox="1"/>
          <p:nvPr/>
        </p:nvSpPr>
        <p:spPr>
          <a:xfrm>
            <a:off x="11355168" y="3828494"/>
            <a:ext cx="369332" cy="2375762"/>
          </a:xfrm>
          <a:prstGeom prst="rect">
            <a:avLst/>
          </a:prstGeom>
          <a:noFill/>
        </p:spPr>
        <p:txBody>
          <a:bodyPr vert="vert" wrap="square" rtlCol="0">
            <a:spAutoFit/>
          </a:bodyPr>
          <a:lstStyle/>
          <a:p>
            <a:r>
              <a:rPr lang="tr-TR" sz="1200" dirty="0" err="1">
                <a:solidFill>
                  <a:schemeClr val="bg2">
                    <a:lumMod val="50000"/>
                  </a:schemeClr>
                </a:solidFill>
              </a:rPr>
              <a:t>Average</a:t>
            </a:r>
            <a:r>
              <a:rPr lang="tr-TR" sz="1200" dirty="0">
                <a:solidFill>
                  <a:schemeClr val="bg2">
                    <a:lumMod val="50000"/>
                  </a:schemeClr>
                </a:solidFill>
              </a:rPr>
              <a:t> ROE</a:t>
            </a:r>
            <a:endParaRPr lang="en-US" sz="1200" dirty="0">
              <a:solidFill>
                <a:schemeClr val="bg2">
                  <a:lumMod val="50000"/>
                </a:schemeClr>
              </a:solidFill>
            </a:endParaRPr>
          </a:p>
        </p:txBody>
      </p:sp>
      <p:sp>
        <p:nvSpPr>
          <p:cNvPr id="7" name="TextBox 6">
            <a:extLst>
              <a:ext uri="{FF2B5EF4-FFF2-40B4-BE49-F238E27FC236}">
                <a16:creationId xmlns:a16="http://schemas.microsoft.com/office/drawing/2014/main" id="{A50798E1-5A78-4BD3-8F91-46CAA608DC7D}"/>
              </a:ext>
            </a:extLst>
          </p:cNvPr>
          <p:cNvSpPr txBox="1"/>
          <p:nvPr/>
        </p:nvSpPr>
        <p:spPr>
          <a:xfrm>
            <a:off x="4651151" y="1209408"/>
            <a:ext cx="2196910" cy="338554"/>
          </a:xfrm>
          <a:prstGeom prst="rect">
            <a:avLst/>
          </a:prstGeom>
          <a:solidFill>
            <a:schemeClr val="bg1"/>
          </a:solidFill>
        </p:spPr>
        <p:txBody>
          <a:bodyPr wrap="square" rtlCol="0">
            <a:spAutoFit/>
          </a:bodyPr>
          <a:lstStyle/>
          <a:p>
            <a:r>
              <a:rPr lang="tr-TR" sz="1600" dirty="0" err="1">
                <a:solidFill>
                  <a:schemeClr val="bg2">
                    <a:lumMod val="50000"/>
                  </a:schemeClr>
                </a:solidFill>
              </a:rPr>
              <a:t>Profitability</a:t>
            </a:r>
            <a:r>
              <a:rPr lang="tr-TR" sz="1600" dirty="0">
                <a:solidFill>
                  <a:schemeClr val="bg2">
                    <a:lumMod val="50000"/>
                  </a:schemeClr>
                </a:solidFill>
              </a:rPr>
              <a:t> </a:t>
            </a:r>
            <a:r>
              <a:rPr lang="tr-TR" sz="1600" dirty="0" err="1">
                <a:solidFill>
                  <a:schemeClr val="bg2">
                    <a:lumMod val="50000"/>
                  </a:schemeClr>
                </a:solidFill>
              </a:rPr>
              <a:t>Ratios</a:t>
            </a:r>
            <a:endParaRPr lang="en-US" sz="1600" dirty="0">
              <a:solidFill>
                <a:schemeClr val="bg2">
                  <a:lumMod val="50000"/>
                </a:schemeClr>
              </a:solidFill>
            </a:endParaRPr>
          </a:p>
        </p:txBody>
      </p:sp>
    </p:spTree>
    <p:extLst>
      <p:ext uri="{BB962C8B-B14F-4D97-AF65-F5344CB8AC3E}">
        <p14:creationId xmlns:p14="http://schemas.microsoft.com/office/powerpoint/2010/main" val="106659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37252" y="-1"/>
            <a:ext cx="9817916" cy="1311965"/>
          </a:xfrm>
        </p:spPr>
        <p:txBody>
          <a:bodyPr>
            <a:normAutofit/>
          </a:bodyPr>
          <a:lstStyle/>
          <a:p>
            <a:r>
              <a:rPr lang="tr-TR" dirty="0"/>
              <a:t>DÜNYA MARKALARI</a:t>
            </a:r>
            <a:br>
              <a:rPr lang="tr-TR" dirty="0"/>
            </a:br>
            <a:r>
              <a:rPr lang="tr-TR" sz="2000" dirty="0" err="1"/>
              <a:t>Liquidity</a:t>
            </a:r>
            <a:endParaRPr lang="en-US" dirty="0"/>
          </a:p>
        </p:txBody>
      </p:sp>
      <p:pic>
        <p:nvPicPr>
          <p:cNvPr id="2" name="Picture 1">
            <a:extLst>
              <a:ext uri="{FF2B5EF4-FFF2-40B4-BE49-F238E27FC236}">
                <a16:creationId xmlns:a16="http://schemas.microsoft.com/office/drawing/2014/main" id="{D84BFD99-2766-4A4D-A5AD-7E34BBF77877}"/>
              </a:ext>
            </a:extLst>
          </p:cNvPr>
          <p:cNvPicPr>
            <a:picLocks noChangeAspect="1"/>
          </p:cNvPicPr>
          <p:nvPr/>
        </p:nvPicPr>
        <p:blipFill>
          <a:blip r:embed="rId2"/>
          <a:stretch>
            <a:fillRect/>
          </a:stretch>
        </p:blipFill>
        <p:spPr>
          <a:xfrm>
            <a:off x="78807" y="1874267"/>
            <a:ext cx="5901439" cy="3700593"/>
          </a:xfrm>
          <a:prstGeom prst="rect">
            <a:avLst/>
          </a:prstGeom>
        </p:spPr>
      </p:pic>
      <p:pic>
        <p:nvPicPr>
          <p:cNvPr id="3" name="Picture 2">
            <a:extLst>
              <a:ext uri="{FF2B5EF4-FFF2-40B4-BE49-F238E27FC236}">
                <a16:creationId xmlns:a16="http://schemas.microsoft.com/office/drawing/2014/main" id="{A425C1A3-DEEB-449C-82B7-15462E10B42B}"/>
              </a:ext>
            </a:extLst>
          </p:cNvPr>
          <p:cNvPicPr>
            <a:picLocks noChangeAspect="1"/>
          </p:cNvPicPr>
          <p:nvPr/>
        </p:nvPicPr>
        <p:blipFill>
          <a:blip r:embed="rId3"/>
          <a:stretch>
            <a:fillRect/>
          </a:stretch>
        </p:blipFill>
        <p:spPr>
          <a:xfrm>
            <a:off x="6211756" y="1874267"/>
            <a:ext cx="5714952" cy="3797183"/>
          </a:xfrm>
          <a:prstGeom prst="rect">
            <a:avLst/>
          </a:prstGeom>
        </p:spPr>
      </p:pic>
      <p:sp>
        <p:nvSpPr>
          <p:cNvPr id="5" name="TextBox 4">
            <a:extLst>
              <a:ext uri="{FF2B5EF4-FFF2-40B4-BE49-F238E27FC236}">
                <a16:creationId xmlns:a16="http://schemas.microsoft.com/office/drawing/2014/main" id="{F7DB18F6-3701-4135-9667-7110D9C47FAF}"/>
              </a:ext>
            </a:extLst>
          </p:cNvPr>
          <p:cNvSpPr txBox="1"/>
          <p:nvPr/>
        </p:nvSpPr>
        <p:spPr>
          <a:xfrm>
            <a:off x="1874908" y="1918526"/>
            <a:ext cx="2607639"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2E8F95ED-F37F-4368-A830-56DBEA580DA9}"/>
              </a:ext>
            </a:extLst>
          </p:cNvPr>
          <p:cNvSpPr txBox="1"/>
          <p:nvPr/>
        </p:nvSpPr>
        <p:spPr>
          <a:xfrm>
            <a:off x="7364534" y="1873351"/>
            <a:ext cx="3409396"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a:t>
            </a:r>
            <a:r>
              <a:rPr lang="tr-TR" sz="1600" dirty="0" err="1">
                <a:solidFill>
                  <a:schemeClr val="bg2">
                    <a:lumMod val="50000"/>
                  </a:schemeClr>
                </a:solidFill>
              </a:rPr>
              <a:t>Short-Term</a:t>
            </a:r>
            <a:r>
              <a:rPr lang="tr-TR" sz="1600" dirty="0">
                <a:solidFill>
                  <a:schemeClr val="bg2">
                    <a:lumMod val="50000"/>
                  </a:schemeClr>
                </a:solidFill>
              </a:rPr>
              <a:t>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415938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FF34-FD04-461F-97D1-702B0E99C095}"/>
              </a:ext>
            </a:extLst>
          </p:cNvPr>
          <p:cNvSpPr>
            <a:spLocks noGrp="1"/>
          </p:cNvSpPr>
          <p:nvPr>
            <p:ph type="title"/>
          </p:nvPr>
        </p:nvSpPr>
        <p:spPr>
          <a:xfrm>
            <a:off x="1687669" y="624110"/>
            <a:ext cx="4310476" cy="1280890"/>
          </a:xfrm>
        </p:spPr>
        <p:txBody>
          <a:bodyPr>
            <a:normAutofit/>
          </a:bodyPr>
          <a:lstStyle/>
          <a:p>
            <a:pPr>
              <a:lnSpc>
                <a:spcPct val="90000"/>
              </a:lnSpc>
            </a:pPr>
            <a:r>
              <a:rPr lang="tr-TR" sz="2700" b="1" dirty="0"/>
              <a:t>How K </a:t>
            </a:r>
            <a:r>
              <a:rPr lang="tr-TR" sz="2700" b="1" dirty="0" err="1"/>
              <a:t>means</a:t>
            </a:r>
            <a:r>
              <a:rPr lang="tr-TR" sz="2700" b="1" dirty="0"/>
              <a:t> </a:t>
            </a:r>
            <a:r>
              <a:rPr lang="tr-TR" sz="2700" b="1" dirty="0" err="1"/>
              <a:t>Algorith</a:t>
            </a:r>
            <a:r>
              <a:rPr lang="tr-TR" sz="2700" b="1" dirty="0"/>
              <a:t> </a:t>
            </a:r>
            <a:r>
              <a:rPr lang="tr-TR" sz="2700" b="1" dirty="0" err="1"/>
              <a:t>works</a:t>
            </a:r>
            <a:r>
              <a:rPr lang="tr-TR" sz="2700" b="1" dirty="0"/>
              <a:t>?</a:t>
            </a:r>
            <a:endParaRPr lang="en-US" sz="2700" b="1" dirty="0"/>
          </a:p>
        </p:txBody>
      </p:sp>
      <p:sp>
        <p:nvSpPr>
          <p:cNvPr id="3" name="Content Placeholder 2">
            <a:extLst>
              <a:ext uri="{FF2B5EF4-FFF2-40B4-BE49-F238E27FC236}">
                <a16:creationId xmlns:a16="http://schemas.microsoft.com/office/drawing/2014/main" id="{9B10C69C-3373-4F78-80FF-90134E823173}"/>
              </a:ext>
            </a:extLst>
          </p:cNvPr>
          <p:cNvSpPr>
            <a:spLocks noGrp="1"/>
          </p:cNvSpPr>
          <p:nvPr>
            <p:ph idx="1"/>
          </p:nvPr>
        </p:nvSpPr>
        <p:spPr>
          <a:xfrm>
            <a:off x="1537252" y="1905000"/>
            <a:ext cx="4287476" cy="4241448"/>
          </a:xfrm>
        </p:spPr>
        <p:txBody>
          <a:bodyPr>
            <a:normAutofit fontScale="92500" lnSpcReduction="20000"/>
          </a:bodyPr>
          <a:lstStyle/>
          <a:p>
            <a:r>
              <a:rPr lang="en-US" dirty="0"/>
              <a:t>Step 1: Choose the number of clusters </a:t>
            </a:r>
            <a:r>
              <a:rPr lang="en-US" i="1" dirty="0"/>
              <a:t>k</a:t>
            </a:r>
            <a:endParaRPr lang="tr-TR" i="1" dirty="0"/>
          </a:p>
          <a:p>
            <a:r>
              <a:rPr lang="en-US" dirty="0"/>
              <a:t>Step 2: Select k random points from the data as centroids</a:t>
            </a:r>
            <a:endParaRPr lang="tr-TR" dirty="0"/>
          </a:p>
          <a:p>
            <a:r>
              <a:rPr lang="en-US" dirty="0"/>
              <a:t>Step 3: Assign all the points to the closest cluster centroid</a:t>
            </a:r>
            <a:endParaRPr lang="tr-TR" dirty="0"/>
          </a:p>
          <a:p>
            <a:r>
              <a:rPr lang="en-US" dirty="0"/>
              <a:t>Step 4: Recompute the centroids of newly formed clusters</a:t>
            </a:r>
            <a:endParaRPr lang="tr-TR" dirty="0"/>
          </a:p>
          <a:p>
            <a:r>
              <a:rPr lang="en-US" dirty="0"/>
              <a:t>Step 5: Repeat steps 3 and 4</a:t>
            </a:r>
            <a:r>
              <a:rPr lang="tr-TR" dirty="0"/>
              <a:t> </a:t>
            </a:r>
            <a:r>
              <a:rPr lang="tr-TR" dirty="0" err="1"/>
              <a:t>until</a:t>
            </a:r>
            <a:r>
              <a:rPr lang="tr-TR" dirty="0"/>
              <a:t> </a:t>
            </a:r>
            <a:r>
              <a:rPr lang="tr-TR" dirty="0" err="1"/>
              <a:t>steady</a:t>
            </a:r>
            <a:r>
              <a:rPr lang="tr-TR" dirty="0"/>
              <a:t> </a:t>
            </a:r>
            <a:r>
              <a:rPr lang="tr-TR" dirty="0" err="1"/>
              <a:t>state</a:t>
            </a:r>
            <a:endParaRPr lang="en-US" dirty="0"/>
          </a:p>
          <a:p>
            <a:endParaRPr lang="en-US" dirty="0">
              <a:solidFill>
                <a:srgbClr val="000000"/>
              </a:solidFill>
            </a:endParaRPr>
          </a:p>
        </p:txBody>
      </p:sp>
      <p:pic>
        <p:nvPicPr>
          <p:cNvPr id="6" name="Picture 5" descr="A close up of a map&#10;&#10;Description automatically generated">
            <a:extLst>
              <a:ext uri="{FF2B5EF4-FFF2-40B4-BE49-F238E27FC236}">
                <a16:creationId xmlns:a16="http://schemas.microsoft.com/office/drawing/2014/main" id="{B1C1BF6C-8457-4CFB-8B21-22F3110AC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856" y="645106"/>
            <a:ext cx="5247747" cy="5247747"/>
          </a:xfrm>
          <a:prstGeom prst="rect">
            <a:avLst/>
          </a:prstGeom>
        </p:spPr>
      </p:pic>
      <p:sp>
        <p:nvSpPr>
          <p:cNvPr id="4" name="Rectangle 3">
            <a:extLst>
              <a:ext uri="{FF2B5EF4-FFF2-40B4-BE49-F238E27FC236}">
                <a16:creationId xmlns:a16="http://schemas.microsoft.com/office/drawing/2014/main" id="{8BCD5949-951B-4607-8836-856164DB3B8F}"/>
              </a:ext>
            </a:extLst>
          </p:cNvPr>
          <p:cNvSpPr/>
          <p:nvPr/>
        </p:nvSpPr>
        <p:spPr>
          <a:xfrm>
            <a:off x="6193856" y="5368079"/>
            <a:ext cx="5247747" cy="524774"/>
          </a:xfrm>
          <a:prstGeom prst="rect">
            <a:avLst/>
          </a:prstGeom>
          <a:solidFill>
            <a:schemeClr val="bg1"/>
          </a:solidFill>
          <a:ln>
            <a:noFill/>
          </a:ln>
        </p:spPr>
        <p:txBody>
          <a:bodyPr wrap="square">
            <a:normAutofit/>
          </a:bodyPr>
          <a:lstStyle/>
          <a:p>
            <a:pPr algn="ctr">
              <a:lnSpc>
                <a:spcPct val="90000"/>
              </a:lnSpc>
              <a:spcAft>
                <a:spcPts val="600"/>
              </a:spcAft>
            </a:pPr>
            <a:r>
              <a:rPr lang="en-US" sz="1200" dirty="0">
                <a:hlinkClick r:id="rId3"/>
              </a:rPr>
              <a:t>https://medium.com/@ekrem.hatipoglu/machine-learning-clustering-k%C3%BCmeleme-k-means-algorithm-part-13-be33aeef4fc8</a:t>
            </a:r>
            <a:endParaRPr lang="en-US" sz="1200" dirty="0"/>
          </a:p>
        </p:txBody>
      </p:sp>
    </p:spTree>
    <p:extLst>
      <p:ext uri="{BB962C8B-B14F-4D97-AF65-F5344CB8AC3E}">
        <p14:creationId xmlns:p14="http://schemas.microsoft.com/office/powerpoint/2010/main" val="21478285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5"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03B86E4-BAC0-4108-B7DC-57831446E62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THANK YOU </a:t>
            </a:r>
            <a:r>
              <a:rPr lang="en-US" sz="3600" kern="1200">
                <a:solidFill>
                  <a:srgbClr val="080808"/>
                </a:solidFill>
                <a:latin typeface="+mj-lt"/>
                <a:ea typeface="+mj-ea"/>
                <a:cs typeface="+mj-cs"/>
                <a:sym typeface="Wingdings" panose="05000000000000000000" pitchFamily="2" charset="2"/>
              </a:rPr>
              <a:t> </a:t>
            </a:r>
            <a:endParaRPr lang="en-US" sz="3600" kern="1200">
              <a:solidFill>
                <a:srgbClr val="080808"/>
              </a:solidFill>
              <a:latin typeface="+mj-lt"/>
              <a:ea typeface="+mj-ea"/>
              <a:cs typeface="+mj-cs"/>
            </a:endParaRPr>
          </a:p>
        </p:txBody>
      </p:sp>
      <p:sp>
        <p:nvSpPr>
          <p:cNvPr id="37"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643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Content Placeholder 7">
            <a:extLst>
              <a:ext uri="{FF2B5EF4-FFF2-40B4-BE49-F238E27FC236}">
                <a16:creationId xmlns:a16="http://schemas.microsoft.com/office/drawing/2014/main" id="{29EF7F25-9181-475D-BB95-0CF6EB828366}"/>
              </a:ext>
            </a:extLst>
          </p:cNvPr>
          <p:cNvSpPr>
            <a:spLocks noGrp="1"/>
          </p:cNvSpPr>
          <p:nvPr>
            <p:ph idx="1"/>
          </p:nvPr>
        </p:nvSpPr>
        <p:spPr>
          <a:xfrm>
            <a:off x="712530" y="1221750"/>
            <a:ext cx="5122652" cy="3759253"/>
          </a:xfrm>
        </p:spPr>
        <p:txBody>
          <a:bodyPr>
            <a:normAutofit/>
          </a:bodyPr>
          <a:lstStyle/>
          <a:p>
            <a:r>
              <a:rPr lang="tr-TR" b="1" dirty="0" err="1"/>
              <a:t>Example</a:t>
            </a:r>
            <a:r>
              <a:rPr lang="tr-TR" b="1" dirty="0"/>
              <a:t>:</a:t>
            </a:r>
          </a:p>
          <a:p>
            <a:r>
              <a:rPr lang="en-US" dirty="0"/>
              <a:t>Let’s say we want to have 2 clusters, so k is equal to 2 here. </a:t>
            </a:r>
            <a:endParaRPr lang="en-US" b="1" dirty="0"/>
          </a:p>
        </p:txBody>
      </p:sp>
      <p:pic>
        <p:nvPicPr>
          <p:cNvPr id="4" name="Content Placeholder 3">
            <a:extLst>
              <a:ext uri="{FF2B5EF4-FFF2-40B4-BE49-F238E27FC236}">
                <a16:creationId xmlns:a16="http://schemas.microsoft.com/office/drawing/2014/main" id="{9EDA15FF-500C-4629-8970-B950DCB775F2}"/>
              </a:ext>
            </a:extLst>
          </p:cNvPr>
          <p:cNvPicPr>
            <a:picLocks noChangeAspect="1"/>
          </p:cNvPicPr>
          <p:nvPr/>
        </p:nvPicPr>
        <p:blipFill>
          <a:blip r:embed="rId2"/>
          <a:stretch>
            <a:fillRect/>
          </a:stretch>
        </p:blipFill>
        <p:spPr>
          <a:xfrm>
            <a:off x="5835182" y="676570"/>
            <a:ext cx="5827168" cy="4705436"/>
          </a:xfrm>
          <a:prstGeom prst="rect">
            <a:avLst/>
          </a:prstGeom>
        </p:spPr>
      </p:pic>
    </p:spTree>
    <p:extLst>
      <p:ext uri="{BB962C8B-B14F-4D97-AF65-F5344CB8AC3E}">
        <p14:creationId xmlns:p14="http://schemas.microsoft.com/office/powerpoint/2010/main" val="53193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6FFB2-7412-4106-B8E8-0BF681F7E3A8}"/>
              </a:ext>
            </a:extLst>
          </p:cNvPr>
          <p:cNvSpPr>
            <a:spLocks noGrp="1"/>
          </p:cNvSpPr>
          <p:nvPr>
            <p:ph type="title"/>
          </p:nvPr>
        </p:nvSpPr>
        <p:spPr>
          <a:xfrm>
            <a:off x="1564686" y="1866417"/>
            <a:ext cx="4137059" cy="1280890"/>
          </a:xfrm>
        </p:spPr>
        <p:txBody>
          <a:bodyPr vert="horz" lIns="91440" tIns="45720" rIns="91440" bIns="45720" rtlCol="0" anchor="t">
            <a:normAutofit/>
          </a:bodyPr>
          <a:lstStyle/>
          <a:p>
            <a:r>
              <a:rPr lang="tr-TR" sz="1800" dirty="0">
                <a:latin typeface="Calibri (body)"/>
              </a:rPr>
              <a:t> Step 1- </a:t>
            </a:r>
            <a:r>
              <a:rPr lang="en-US" sz="1800" dirty="0">
                <a:latin typeface="Calibri (body)"/>
              </a:rPr>
              <a:t>We then randomly select the centroid</a:t>
            </a:r>
            <a:r>
              <a:rPr lang="tr-TR" sz="1800" dirty="0">
                <a:latin typeface="Calibri (body)"/>
              </a:rPr>
              <a:t>.</a:t>
            </a:r>
            <a:r>
              <a:rPr lang="en-US" sz="1800" dirty="0">
                <a:latin typeface="Calibri (body)"/>
              </a:rPr>
              <a:t> Here, the red and </a:t>
            </a:r>
            <a:r>
              <a:rPr lang="tr-TR" sz="1800" dirty="0" err="1">
                <a:latin typeface="Calibri (body)"/>
              </a:rPr>
              <a:t>blue</a:t>
            </a:r>
            <a:r>
              <a:rPr lang="en-US" sz="1800" dirty="0">
                <a:latin typeface="Calibri (body)"/>
              </a:rPr>
              <a:t> circles represent the centroid for these clusters.</a:t>
            </a:r>
          </a:p>
        </p:txBody>
      </p:sp>
      <p:sp>
        <p:nvSpPr>
          <p:cNvPr id="9" name="Rectangle 8">
            <a:extLst>
              <a:ext uri="{FF2B5EF4-FFF2-40B4-BE49-F238E27FC236}">
                <a16:creationId xmlns:a16="http://schemas.microsoft.com/office/drawing/2014/main" id="{A9EAF2B7-3D40-4D0E-8C61-51DE148B2258}"/>
              </a:ext>
            </a:extLst>
          </p:cNvPr>
          <p:cNvSpPr/>
          <p:nvPr/>
        </p:nvSpPr>
        <p:spPr>
          <a:xfrm>
            <a:off x="1564686" y="3604189"/>
            <a:ext cx="4140772" cy="1540465"/>
          </a:xfrm>
          <a:prstGeom prst="rect">
            <a:avLst/>
          </a:prstGeom>
        </p:spPr>
        <p:txBody>
          <a:bodyPr vert="horz" lIns="91440" tIns="45720" rIns="91440" bIns="45720" rtlCol="0">
            <a:normAutofit fontScale="92500" lnSpcReduction="20000"/>
          </a:bodyPr>
          <a:lstStyle/>
          <a:p>
            <a:pPr>
              <a:spcBef>
                <a:spcPts val="1000"/>
              </a:spcBef>
              <a:buClr>
                <a:schemeClr val="accent1"/>
              </a:buClr>
            </a:pPr>
            <a:r>
              <a:rPr lang="tr-TR" dirty="0">
                <a:solidFill>
                  <a:srgbClr val="000000"/>
                </a:solidFill>
              </a:rPr>
              <a:t>Step</a:t>
            </a:r>
            <a:r>
              <a:rPr lang="en-US" dirty="0">
                <a:solidFill>
                  <a:srgbClr val="000000"/>
                </a:solidFill>
              </a:rPr>
              <a:t> 2-</a:t>
            </a:r>
            <a:r>
              <a:rPr lang="tr-TR" dirty="0">
                <a:solidFill>
                  <a:srgbClr val="000000"/>
                </a:solidFill>
              </a:rPr>
              <a:t> W</a:t>
            </a:r>
            <a:r>
              <a:rPr lang="en-US" dirty="0"/>
              <a:t>e assign each point to the closest cluster centroid</a:t>
            </a:r>
            <a:r>
              <a:rPr lang="tr-TR" dirty="0"/>
              <a:t>. </a:t>
            </a:r>
          </a:p>
          <a:p>
            <a:pPr>
              <a:spcBef>
                <a:spcPts val="1000"/>
              </a:spcBef>
              <a:buClr>
                <a:schemeClr val="accent1"/>
              </a:buClr>
            </a:pPr>
            <a:r>
              <a:rPr lang="tr-TR" dirty="0"/>
              <a:t>Here </a:t>
            </a:r>
            <a:r>
              <a:rPr lang="en-US" dirty="0"/>
              <a:t>the points which are closer to the red point are assigned to the red cluster whereas the points which are closer to the green point are assigned to the green cluster.</a:t>
            </a:r>
            <a:endParaRPr lang="en-US" dirty="0">
              <a:solidFill>
                <a:srgbClr val="000000"/>
              </a:solidFill>
            </a:endParaRPr>
          </a:p>
        </p:txBody>
      </p:sp>
      <p:pic>
        <p:nvPicPr>
          <p:cNvPr id="8" name="Picture 7" descr="A close up of a map&#10;&#10;Description automatically generated">
            <a:extLst>
              <a:ext uri="{FF2B5EF4-FFF2-40B4-BE49-F238E27FC236}">
                <a16:creationId xmlns:a16="http://schemas.microsoft.com/office/drawing/2014/main" id="{E7C1BBDB-B9FD-4EC3-9E62-0BBFAD770DA9}"/>
              </a:ext>
            </a:extLst>
          </p:cNvPr>
          <p:cNvPicPr>
            <a:picLocks noChangeAspect="1"/>
          </p:cNvPicPr>
          <p:nvPr/>
        </p:nvPicPr>
        <p:blipFill>
          <a:blip r:embed="rId2"/>
          <a:stretch>
            <a:fillRect/>
          </a:stretch>
        </p:blipFill>
        <p:spPr>
          <a:xfrm>
            <a:off x="6091916" y="1101958"/>
            <a:ext cx="5451627" cy="4334043"/>
          </a:xfrm>
          <a:prstGeom prst="rect">
            <a:avLst/>
          </a:prstGeom>
        </p:spPr>
      </p:pic>
    </p:spTree>
    <p:extLst>
      <p:ext uri="{BB962C8B-B14F-4D97-AF65-F5344CB8AC3E}">
        <p14:creationId xmlns:p14="http://schemas.microsoft.com/office/powerpoint/2010/main" val="126493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282679-4EA0-48A8-B679-454FB7E82B87}"/>
              </a:ext>
            </a:extLst>
          </p:cNvPr>
          <p:cNvSpPr>
            <a:spLocks noGrp="1"/>
          </p:cNvSpPr>
          <p:nvPr>
            <p:ph idx="1"/>
          </p:nvPr>
        </p:nvSpPr>
        <p:spPr>
          <a:xfrm>
            <a:off x="1498425" y="1136031"/>
            <a:ext cx="4140772" cy="3777622"/>
          </a:xfrm>
        </p:spPr>
        <p:txBody>
          <a:bodyPr>
            <a:noAutofit/>
          </a:bodyPr>
          <a:lstStyle/>
          <a:p>
            <a:r>
              <a:rPr lang="tr-TR" sz="2000" dirty="0"/>
              <a:t>Step</a:t>
            </a:r>
            <a:r>
              <a:rPr lang="en-US" sz="2000" dirty="0"/>
              <a:t> 3-  </a:t>
            </a:r>
            <a:r>
              <a:rPr lang="tr-TR" sz="2000" dirty="0"/>
              <a:t>T</a:t>
            </a:r>
            <a:r>
              <a:rPr lang="en-US" sz="2000" dirty="0"/>
              <a:t>he next step is to compute the centroids of newly formed clusters</a:t>
            </a:r>
            <a:r>
              <a:rPr lang="tr-TR" sz="2000" dirty="0"/>
              <a:t>. </a:t>
            </a:r>
          </a:p>
          <a:p>
            <a:r>
              <a:rPr lang="tr-TR" sz="2000" dirty="0">
                <a:solidFill>
                  <a:srgbClr val="000000"/>
                </a:solidFill>
              </a:rPr>
              <a:t>W</a:t>
            </a:r>
            <a:r>
              <a:rPr lang="en-US" sz="2000" dirty="0"/>
              <a:t>e </a:t>
            </a:r>
            <a:r>
              <a:rPr lang="tr-TR" sz="2000" dirty="0"/>
              <a:t>re</a:t>
            </a:r>
            <a:r>
              <a:rPr lang="en-US" sz="2000" dirty="0"/>
              <a:t>assign each point to the closest cluster centroid</a:t>
            </a:r>
            <a:r>
              <a:rPr lang="tr-TR" sz="2000" dirty="0"/>
              <a:t>. </a:t>
            </a:r>
          </a:p>
          <a:p>
            <a:r>
              <a:rPr lang="en-US" sz="2000" dirty="0">
                <a:solidFill>
                  <a:srgbClr val="000000"/>
                </a:solidFill>
              </a:rPr>
              <a:t>We then repeat step 3 </a:t>
            </a:r>
            <a:r>
              <a:rPr lang="tr-TR" sz="2000" dirty="0" err="1">
                <a:solidFill>
                  <a:srgbClr val="000000"/>
                </a:solidFill>
              </a:rPr>
              <a:t>until</a:t>
            </a:r>
            <a:r>
              <a:rPr lang="tr-TR" sz="2000" dirty="0">
                <a:solidFill>
                  <a:srgbClr val="000000"/>
                </a:solidFill>
              </a:rPr>
              <a:t> </a:t>
            </a:r>
            <a:r>
              <a:rPr lang="tr-TR" sz="2000" dirty="0" err="1">
                <a:solidFill>
                  <a:srgbClr val="000000"/>
                </a:solidFill>
              </a:rPr>
              <a:t>steady</a:t>
            </a:r>
            <a:r>
              <a:rPr lang="tr-TR" sz="2000" dirty="0">
                <a:solidFill>
                  <a:srgbClr val="000000"/>
                </a:solidFill>
              </a:rPr>
              <a:t> </a:t>
            </a:r>
            <a:r>
              <a:rPr lang="tr-TR" sz="2000" dirty="0" err="1">
                <a:solidFill>
                  <a:srgbClr val="000000"/>
                </a:solidFill>
              </a:rPr>
              <a:t>state</a:t>
            </a:r>
            <a:r>
              <a:rPr lang="tr-TR" sz="2000" dirty="0">
                <a:solidFill>
                  <a:srgbClr val="000000"/>
                </a:solidFill>
              </a:rPr>
              <a:t>.</a:t>
            </a:r>
          </a:p>
        </p:txBody>
      </p:sp>
      <p:pic>
        <p:nvPicPr>
          <p:cNvPr id="4" name="Picture 3">
            <a:extLst>
              <a:ext uri="{FF2B5EF4-FFF2-40B4-BE49-F238E27FC236}">
                <a16:creationId xmlns:a16="http://schemas.microsoft.com/office/drawing/2014/main" id="{7FEF6AE0-85A6-4463-950D-4A95A017AE0D}"/>
              </a:ext>
            </a:extLst>
          </p:cNvPr>
          <p:cNvPicPr>
            <a:picLocks noChangeAspect="1"/>
          </p:cNvPicPr>
          <p:nvPr/>
        </p:nvPicPr>
        <p:blipFill>
          <a:blip r:embed="rId2"/>
          <a:stretch>
            <a:fillRect/>
          </a:stretch>
        </p:blipFill>
        <p:spPr>
          <a:xfrm>
            <a:off x="6091916" y="1136031"/>
            <a:ext cx="5451627" cy="4265897"/>
          </a:xfrm>
          <a:prstGeom prst="rect">
            <a:avLst/>
          </a:prstGeom>
        </p:spPr>
      </p:pic>
    </p:spTree>
    <p:extLst>
      <p:ext uri="{BB962C8B-B14F-4D97-AF65-F5344CB8AC3E}">
        <p14:creationId xmlns:p14="http://schemas.microsoft.com/office/powerpoint/2010/main" val="1874958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7BAC0B8-073E-469C-870C-96FEDBA9CA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3057" y="257024"/>
            <a:ext cx="8674894" cy="5854552"/>
          </a:xfrm>
        </p:spPr>
      </p:pic>
      <p:sp>
        <p:nvSpPr>
          <p:cNvPr id="6" name="Rectangle 5">
            <a:extLst>
              <a:ext uri="{FF2B5EF4-FFF2-40B4-BE49-F238E27FC236}">
                <a16:creationId xmlns:a16="http://schemas.microsoft.com/office/drawing/2014/main" id="{FD72AC63-A082-44D8-AB07-70A70A2337F9}"/>
              </a:ext>
            </a:extLst>
          </p:cNvPr>
          <p:cNvSpPr/>
          <p:nvPr/>
        </p:nvSpPr>
        <p:spPr>
          <a:xfrm>
            <a:off x="4744278" y="6200866"/>
            <a:ext cx="6096000" cy="400110"/>
          </a:xfrm>
          <a:prstGeom prst="rect">
            <a:avLst/>
          </a:prstGeom>
        </p:spPr>
        <p:txBody>
          <a:bodyPr>
            <a:spAutoFit/>
          </a:bodyPr>
          <a:lstStyle/>
          <a:p>
            <a:r>
              <a:rPr lang="en-US" sz="1000" dirty="0">
                <a:hlinkClick r:id="rId3"/>
              </a:rPr>
              <a:t>https://www.researchgate.net/figure/Basic-steps-of-K-means-algorithm-k-2-from-18-a-Original-dataset-b-Random_fig1_334995028</a:t>
            </a:r>
            <a:endParaRPr lang="en-US" sz="1000" dirty="0"/>
          </a:p>
        </p:txBody>
      </p:sp>
    </p:spTree>
    <p:extLst>
      <p:ext uri="{BB962C8B-B14F-4D97-AF65-F5344CB8AC3E}">
        <p14:creationId xmlns:p14="http://schemas.microsoft.com/office/powerpoint/2010/main" val="329262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121C-7B2A-4D9C-8916-2C1D325DD577}"/>
              </a:ext>
            </a:extLst>
          </p:cNvPr>
          <p:cNvSpPr>
            <a:spLocks noGrp="1"/>
          </p:cNvSpPr>
          <p:nvPr>
            <p:ph type="title"/>
          </p:nvPr>
        </p:nvSpPr>
        <p:spPr>
          <a:xfrm>
            <a:off x="1687668" y="624110"/>
            <a:ext cx="5332109" cy="1280890"/>
          </a:xfrm>
        </p:spPr>
        <p:txBody>
          <a:bodyPr>
            <a:normAutofit fontScale="90000"/>
          </a:bodyPr>
          <a:lstStyle/>
          <a:p>
            <a:r>
              <a:rPr lang="en-US" dirty="0"/>
              <a:t>k-Means Advantages and Disadvantages</a:t>
            </a:r>
          </a:p>
        </p:txBody>
      </p:sp>
      <p:sp>
        <p:nvSpPr>
          <p:cNvPr id="3" name="Content Placeholder 2">
            <a:extLst>
              <a:ext uri="{FF2B5EF4-FFF2-40B4-BE49-F238E27FC236}">
                <a16:creationId xmlns:a16="http://schemas.microsoft.com/office/drawing/2014/main" id="{C7B3164D-145C-4C71-9D0C-AC5DE6C7C160}"/>
              </a:ext>
            </a:extLst>
          </p:cNvPr>
          <p:cNvSpPr>
            <a:spLocks noGrp="1"/>
          </p:cNvSpPr>
          <p:nvPr>
            <p:ph idx="1"/>
          </p:nvPr>
        </p:nvSpPr>
        <p:spPr>
          <a:xfrm>
            <a:off x="1683956" y="2133600"/>
            <a:ext cx="4140772" cy="3777622"/>
          </a:xfrm>
        </p:spPr>
        <p:txBody>
          <a:bodyPr>
            <a:normAutofit/>
          </a:bodyPr>
          <a:lstStyle/>
          <a:p>
            <a:pPr>
              <a:buFont typeface="Wingdings" panose="05000000000000000000" pitchFamily="2" charset="2"/>
              <a:buChar char="Ø"/>
            </a:pPr>
            <a:r>
              <a:rPr lang="en-US" dirty="0">
                <a:solidFill>
                  <a:srgbClr val="000000"/>
                </a:solidFill>
              </a:rPr>
              <a:t>Relatively simple to implement.</a:t>
            </a:r>
          </a:p>
          <a:p>
            <a:pPr>
              <a:buFont typeface="Wingdings" panose="05000000000000000000" pitchFamily="2" charset="2"/>
              <a:buChar char="Ø"/>
            </a:pPr>
            <a:r>
              <a:rPr lang="en-US" dirty="0"/>
              <a:t>Choosing</a:t>
            </a:r>
            <a:r>
              <a:rPr lang="en-US" b="1" dirty="0"/>
              <a:t> </a:t>
            </a:r>
            <a:r>
              <a:rPr lang="en-US" dirty="0"/>
              <a:t>k</a:t>
            </a:r>
            <a:r>
              <a:rPr lang="en-US" b="1" dirty="0"/>
              <a:t> </a:t>
            </a:r>
            <a:r>
              <a:rPr lang="en-US" dirty="0"/>
              <a:t>manually</a:t>
            </a:r>
            <a:r>
              <a:rPr lang="en-US" b="1" dirty="0"/>
              <a:t>.</a:t>
            </a:r>
            <a:endParaRPr lang="en-US" dirty="0">
              <a:solidFill>
                <a:srgbClr val="000000"/>
              </a:solidFill>
            </a:endParaRPr>
          </a:p>
          <a:p>
            <a:pPr>
              <a:buFont typeface="Wingdings" panose="05000000000000000000" pitchFamily="2" charset="2"/>
              <a:buChar char="Ø"/>
            </a:pPr>
            <a:r>
              <a:rPr lang="en-US" dirty="0"/>
              <a:t>k-means has trouble clustering data where clusters are of varying sizes and density.</a:t>
            </a:r>
          </a:p>
          <a:p>
            <a:pPr>
              <a:buFont typeface="Wingdings" panose="05000000000000000000" pitchFamily="2" charset="2"/>
              <a:buChar char="Ø"/>
            </a:pPr>
            <a:r>
              <a:rPr lang="en-US" dirty="0">
                <a:solidFill>
                  <a:srgbClr val="000000"/>
                </a:solidFill>
              </a:rPr>
              <a:t>Clustering outliers.</a:t>
            </a:r>
          </a:p>
        </p:txBody>
      </p:sp>
      <p:pic>
        <p:nvPicPr>
          <p:cNvPr id="4" name="Picture 3">
            <a:extLst>
              <a:ext uri="{FF2B5EF4-FFF2-40B4-BE49-F238E27FC236}">
                <a16:creationId xmlns:a16="http://schemas.microsoft.com/office/drawing/2014/main" id="{E6EAE10D-E32C-42C9-BD3A-69E84B00DF89}"/>
              </a:ext>
            </a:extLst>
          </p:cNvPr>
          <p:cNvPicPr>
            <a:picLocks noChangeAspect="1"/>
          </p:cNvPicPr>
          <p:nvPr/>
        </p:nvPicPr>
        <p:blipFill>
          <a:blip r:embed="rId3"/>
          <a:stretch>
            <a:fillRect/>
          </a:stretch>
        </p:blipFill>
        <p:spPr>
          <a:xfrm>
            <a:off x="6091916" y="1905000"/>
            <a:ext cx="5867918" cy="2519081"/>
          </a:xfrm>
          <a:prstGeom prst="rect">
            <a:avLst/>
          </a:prstGeom>
        </p:spPr>
      </p:pic>
    </p:spTree>
    <p:extLst>
      <p:ext uri="{BB962C8B-B14F-4D97-AF65-F5344CB8AC3E}">
        <p14:creationId xmlns:p14="http://schemas.microsoft.com/office/powerpoint/2010/main" val="392471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797F0AA-7477-4B10-8546-0E861D1F51CE}"/>
              </a:ext>
            </a:extLst>
          </p:cNvPr>
          <p:cNvSpPr>
            <a:spLocks noGrp="1"/>
          </p:cNvSpPr>
          <p:nvPr>
            <p:ph type="title"/>
          </p:nvPr>
        </p:nvSpPr>
        <p:spPr>
          <a:xfrm>
            <a:off x="904877" y="795527"/>
            <a:ext cx="10488547" cy="1190912"/>
          </a:xfrm>
        </p:spPr>
        <p:txBody>
          <a:bodyPr>
            <a:normAutofit fontScale="90000"/>
          </a:bodyPr>
          <a:lstStyle/>
          <a:p>
            <a:pPr algn="ctr"/>
            <a:r>
              <a:rPr lang="en-US" b="1" dirty="0"/>
              <a:t>Hierarchical </a:t>
            </a:r>
            <a:r>
              <a:rPr lang="tr-TR" b="1" dirty="0"/>
              <a:t>C</a:t>
            </a:r>
            <a:r>
              <a:rPr lang="en-US" b="1" dirty="0"/>
              <a:t>lustering</a:t>
            </a:r>
            <a:br>
              <a:rPr lang="en-US" dirty="0"/>
            </a:br>
            <a:br>
              <a:rPr lang="en-US" sz="4000" b="1" dirty="0"/>
            </a:br>
            <a:endParaRPr lang="en-US" sz="4000" b="1" dirty="0"/>
          </a:p>
        </p:txBody>
      </p:sp>
      <p:sp>
        <p:nvSpPr>
          <p:cNvPr id="34" name="Rectangle 3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39CBF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A594648F-4A08-4FDD-9472-F9F73459F1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3257" y="3164026"/>
            <a:ext cx="4626864" cy="185074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45EAAA-34B9-40DF-A0D7-4220EE6202FB}"/>
              </a:ext>
            </a:extLst>
          </p:cNvPr>
          <p:cNvSpPr>
            <a:spLocks noGrp="1"/>
          </p:cNvSpPr>
          <p:nvPr>
            <p:ph idx="1"/>
          </p:nvPr>
        </p:nvSpPr>
        <p:spPr>
          <a:xfrm>
            <a:off x="6380703" y="2228850"/>
            <a:ext cx="5028928" cy="3699669"/>
          </a:xfrm>
        </p:spPr>
        <p:txBody>
          <a:bodyPr anchor="ctr">
            <a:normAutofit/>
          </a:bodyPr>
          <a:lstStyle/>
          <a:p>
            <a:pPr>
              <a:buClr>
                <a:srgbClr val="39CBF6"/>
              </a:buClr>
            </a:pPr>
            <a:r>
              <a:rPr lang="en-US" sz="1800" dirty="0"/>
              <a:t>In data mining and statistics, hierarchical clustering (also called hierarchical cluster analysis or HCA) is a method of cluster analysis which seeks to build a hierarchy of clusters.</a:t>
            </a:r>
            <a:endParaRPr lang="tr-TR" sz="1800" dirty="0"/>
          </a:p>
          <a:p>
            <a:pPr>
              <a:buClr>
                <a:srgbClr val="39CBF6"/>
              </a:buClr>
            </a:pPr>
            <a:r>
              <a:rPr lang="en-US" sz="1800" dirty="0"/>
              <a:t> The results of hierarchical clustering</a:t>
            </a:r>
            <a:r>
              <a:rPr lang="tr-TR" sz="1800" dirty="0"/>
              <a:t> </a:t>
            </a:r>
            <a:r>
              <a:rPr lang="en-US" sz="1800" dirty="0"/>
              <a:t>are usually presented in a dendrogram.</a:t>
            </a:r>
            <a:endParaRPr lang="tr-TR" sz="1800" dirty="0"/>
          </a:p>
        </p:txBody>
      </p:sp>
    </p:spTree>
    <p:extLst>
      <p:ext uri="{BB962C8B-B14F-4D97-AF65-F5344CB8AC3E}">
        <p14:creationId xmlns:p14="http://schemas.microsoft.com/office/powerpoint/2010/main" val="380415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D00-A15D-4786-B466-D8D00BDDB546}"/>
              </a:ext>
            </a:extLst>
          </p:cNvPr>
          <p:cNvSpPr>
            <a:spLocks noGrp="1"/>
          </p:cNvSpPr>
          <p:nvPr>
            <p:ph type="title"/>
          </p:nvPr>
        </p:nvSpPr>
        <p:spPr>
          <a:xfrm>
            <a:off x="1627632" y="597605"/>
            <a:ext cx="2487168" cy="5614951"/>
          </a:xfrm>
          <a:noFill/>
          <a:ln>
            <a:noFill/>
          </a:ln>
        </p:spPr>
        <p:txBody>
          <a:bodyPr>
            <a:normAutofit/>
          </a:bodyPr>
          <a:lstStyle/>
          <a:p>
            <a:r>
              <a:rPr lang="en-US" sz="2400" b="1" dirty="0"/>
              <a:t> Strategies for hierarchical clustering generally fall into two types:</a:t>
            </a:r>
          </a:p>
        </p:txBody>
      </p:sp>
      <p:sp>
        <p:nvSpPr>
          <p:cNvPr id="3" name="Content Placeholder 2">
            <a:extLst>
              <a:ext uri="{FF2B5EF4-FFF2-40B4-BE49-F238E27FC236}">
                <a16:creationId xmlns:a16="http://schemas.microsoft.com/office/drawing/2014/main" id="{5B7953E8-C243-428D-AFD7-6AA2B4425F81}"/>
              </a:ext>
            </a:extLst>
          </p:cNvPr>
          <p:cNvSpPr>
            <a:spLocks noGrp="1"/>
          </p:cNvSpPr>
          <p:nvPr>
            <p:ph idx="1"/>
          </p:nvPr>
        </p:nvSpPr>
        <p:spPr>
          <a:xfrm>
            <a:off x="4700016" y="430148"/>
            <a:ext cx="6804596" cy="3484903"/>
          </a:xfrm>
        </p:spPr>
        <p:txBody>
          <a:bodyPr>
            <a:normAutofit fontScale="92500"/>
          </a:bodyPr>
          <a:lstStyle/>
          <a:p>
            <a:pPr marL="0" indent="0">
              <a:buNone/>
            </a:pPr>
            <a:r>
              <a:rPr lang="en-US" sz="2400" b="1" dirty="0"/>
              <a:t>Agglomerative: </a:t>
            </a:r>
            <a:endParaRPr lang="tr-TR" sz="2400" b="1" dirty="0"/>
          </a:p>
          <a:p>
            <a:r>
              <a:rPr lang="en-US" sz="2400" dirty="0"/>
              <a:t>This is a "bottom-up" approach: </a:t>
            </a:r>
            <a:endParaRPr lang="tr-TR" sz="2400" dirty="0"/>
          </a:p>
          <a:p>
            <a:pPr marL="0" indent="0">
              <a:buNone/>
            </a:pPr>
            <a:r>
              <a:rPr lang="tr-TR" sz="2400" dirty="0"/>
              <a:t> </a:t>
            </a:r>
            <a:r>
              <a:rPr lang="en-US" sz="2400" dirty="0"/>
              <a:t>each observation starts in its own cluster, and pairs of clusters are merged as one moves up the hierarchy.</a:t>
            </a:r>
            <a:endParaRPr lang="tr-TR" sz="2400" dirty="0"/>
          </a:p>
          <a:p>
            <a:pPr marL="0" indent="0">
              <a:buNone/>
            </a:pPr>
            <a:r>
              <a:rPr lang="tr-TR" sz="2400" b="1" dirty="0" err="1"/>
              <a:t>Divisive</a:t>
            </a:r>
            <a:r>
              <a:rPr lang="en-US" sz="2400" b="1" dirty="0"/>
              <a:t>: </a:t>
            </a:r>
            <a:endParaRPr lang="tr-TR" sz="2400" b="1" dirty="0"/>
          </a:p>
          <a:p>
            <a:r>
              <a:rPr lang="en-US" sz="2400" dirty="0"/>
              <a:t>This is a "top-down" approach:</a:t>
            </a:r>
            <a:endParaRPr lang="tr-TR" sz="2400" dirty="0"/>
          </a:p>
          <a:p>
            <a:pPr marL="0" indent="0">
              <a:buNone/>
            </a:pPr>
            <a:r>
              <a:rPr lang="tr-TR" sz="2400" dirty="0"/>
              <a:t> </a:t>
            </a:r>
            <a:r>
              <a:rPr lang="en-US" sz="2400" dirty="0"/>
              <a:t>all observations start in one cluster, and splits are performed recursively as one moves down the hierarchy.</a:t>
            </a:r>
          </a:p>
        </p:txBody>
      </p:sp>
      <p:pic>
        <p:nvPicPr>
          <p:cNvPr id="1026" name="Picture 2">
            <a:extLst>
              <a:ext uri="{FF2B5EF4-FFF2-40B4-BE49-F238E27FC236}">
                <a16:creationId xmlns:a16="http://schemas.microsoft.com/office/drawing/2014/main" id="{3FCB5B90-CAD4-4610-9C91-E433732C3C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0233" y="3729128"/>
            <a:ext cx="5564378" cy="26987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CCDE96-0BF2-4C1C-A3D1-513D9FBA79FE}"/>
              </a:ext>
            </a:extLst>
          </p:cNvPr>
          <p:cNvSpPr txBox="1"/>
          <p:nvPr/>
        </p:nvSpPr>
        <p:spPr>
          <a:xfrm>
            <a:off x="7344089" y="6457890"/>
            <a:ext cx="3921983" cy="400110"/>
          </a:xfrm>
          <a:prstGeom prst="rect">
            <a:avLst/>
          </a:prstGeom>
          <a:noFill/>
        </p:spPr>
        <p:txBody>
          <a:bodyPr wrap="square" rtlCol="0">
            <a:spAutoFit/>
          </a:bodyPr>
          <a:lstStyle/>
          <a:p>
            <a:r>
              <a:rPr lang="tr-TR" sz="1000" dirty="0"/>
              <a:t>Source:</a:t>
            </a:r>
            <a:r>
              <a:rPr lang="en-US" sz="1000" dirty="0">
                <a:hlinkClick r:id="rId3"/>
              </a:rPr>
              <a:t>https://medium.com/@ekrem.hatipoglu/machine-learning-clustering-k%C3%BCmeleme-k-means-algorithm-part-13-be33aeef4fc8</a:t>
            </a:r>
            <a:endParaRPr lang="en-US" sz="1000" dirty="0"/>
          </a:p>
        </p:txBody>
      </p:sp>
    </p:spTree>
    <p:extLst>
      <p:ext uri="{BB962C8B-B14F-4D97-AF65-F5344CB8AC3E}">
        <p14:creationId xmlns:p14="http://schemas.microsoft.com/office/powerpoint/2010/main" val="820668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7953E8-C243-428D-AFD7-6AA2B4425F81}"/>
              </a:ext>
            </a:extLst>
          </p:cNvPr>
          <p:cNvSpPr>
            <a:spLocks noGrp="1"/>
          </p:cNvSpPr>
          <p:nvPr>
            <p:ph idx="1"/>
          </p:nvPr>
        </p:nvSpPr>
        <p:spPr>
          <a:xfrm>
            <a:off x="2566184" y="944907"/>
            <a:ext cx="6804596" cy="837712"/>
          </a:xfrm>
          <a:noFill/>
          <a:ln>
            <a:solidFill>
              <a:schemeClr val="bg2">
                <a:lumMod val="90000"/>
              </a:schemeClr>
            </a:solidFill>
          </a:ln>
          <a:effectLst>
            <a:glow rad="228600">
              <a:schemeClr val="accent1">
                <a:lumMod val="60000"/>
                <a:lumOff val="40000"/>
                <a:alpha val="40000"/>
              </a:schemeClr>
            </a:glow>
            <a:outerShdw blurRad="50800" dist="50800" dir="5400000" algn="ctr" rotWithShape="0">
              <a:srgbClr val="000000">
                <a:alpha val="0"/>
              </a:srgbClr>
            </a:outerShdw>
            <a:reflection stA="0" endPos="65000" dist="50800" dir="5400000" sy="-100000" algn="bl" rotWithShape="0"/>
          </a:effectLst>
        </p:spPr>
        <p:txBody>
          <a:bodyPr>
            <a:normAutofit/>
          </a:bodyPr>
          <a:lstStyle/>
          <a:p>
            <a:pPr marL="0" indent="0" algn="ctr">
              <a:buNone/>
            </a:pPr>
            <a:r>
              <a:rPr lang="en-US" dirty="0"/>
              <a:t>How hierarchical clustering works</a:t>
            </a:r>
            <a:r>
              <a:rPr lang="tr-TR" dirty="0"/>
              <a:t>:</a:t>
            </a:r>
            <a:endParaRPr lang="en-US" dirty="0"/>
          </a:p>
        </p:txBody>
      </p:sp>
      <p:sp>
        <p:nvSpPr>
          <p:cNvPr id="4" name="Rectangle 3">
            <a:extLst>
              <a:ext uri="{FF2B5EF4-FFF2-40B4-BE49-F238E27FC236}">
                <a16:creationId xmlns:a16="http://schemas.microsoft.com/office/drawing/2014/main" id="{6D818225-6DCA-47FF-BAC0-2D3AA7BD45CC}"/>
              </a:ext>
            </a:extLst>
          </p:cNvPr>
          <p:cNvSpPr/>
          <p:nvPr/>
        </p:nvSpPr>
        <p:spPr>
          <a:xfrm>
            <a:off x="3003610" y="2175425"/>
            <a:ext cx="6096000" cy="3724096"/>
          </a:xfrm>
          <a:prstGeom prst="rect">
            <a:avLst/>
          </a:prstGeom>
        </p:spPr>
        <p:txBody>
          <a:bodyPr>
            <a:spAutoFit/>
          </a:bodyPr>
          <a:lstStyle/>
          <a:p>
            <a:pPr marL="285750" indent="-285750">
              <a:buFont typeface="Arial" panose="020B0604020202020204" pitchFamily="34" charset="0"/>
              <a:buChar char="•"/>
            </a:pPr>
            <a:r>
              <a:rPr lang="en-US" sz="2400" dirty="0"/>
              <a:t>Hierarchical clustering starts by treating each observation as a separate cluster</a:t>
            </a:r>
            <a:r>
              <a:rPr lang="tr-TR" sz="2400" dirty="0"/>
              <a:t>.</a:t>
            </a:r>
          </a:p>
          <a:p>
            <a:pPr marL="285750" indent="-285750">
              <a:buFont typeface="Arial" panose="020B0604020202020204" pitchFamily="34" charset="0"/>
              <a:buChar char="•"/>
            </a:pPr>
            <a:endParaRPr lang="tr-TR" sz="2000" dirty="0"/>
          </a:p>
          <a:p>
            <a:pPr marL="285750" indent="-285750">
              <a:buFont typeface="Arial" panose="020B0604020202020204" pitchFamily="34" charset="0"/>
              <a:buChar char="•"/>
            </a:pPr>
            <a:r>
              <a:rPr lang="en-US" sz="2400" dirty="0"/>
              <a:t>Then, it repeatedly executes the following two steps: </a:t>
            </a:r>
            <a:endParaRPr lang="tr-TR" sz="2400" dirty="0"/>
          </a:p>
          <a:p>
            <a:pPr marL="285750" indent="-285750">
              <a:buFont typeface="Arial" panose="020B0604020202020204" pitchFamily="34" charset="0"/>
              <a:buChar char="•"/>
            </a:pPr>
            <a:r>
              <a:rPr lang="en-US" sz="2400" dirty="0"/>
              <a:t>(1) identify the two clusters that are closest together, and</a:t>
            </a:r>
            <a:endParaRPr lang="tr-TR" sz="2400" dirty="0"/>
          </a:p>
          <a:p>
            <a:pPr marL="285750" indent="-285750">
              <a:buFont typeface="Arial" panose="020B0604020202020204" pitchFamily="34" charset="0"/>
              <a:buChar char="•"/>
            </a:pPr>
            <a:r>
              <a:rPr lang="en-US" sz="2400" dirty="0"/>
              <a:t>(2) merge the two most similar clusters. </a:t>
            </a:r>
            <a:endParaRPr lang="tr-TR" sz="2400" dirty="0"/>
          </a:p>
          <a:p>
            <a:pPr marL="285750" indent="-285750">
              <a:buFont typeface="Arial" panose="020B0604020202020204" pitchFamily="34" charset="0"/>
              <a:buChar char="•"/>
            </a:pPr>
            <a:r>
              <a:rPr lang="en-US" sz="2400" dirty="0"/>
              <a:t>This iterative process continues until all the clusters are merged together. </a:t>
            </a:r>
          </a:p>
        </p:txBody>
      </p:sp>
    </p:spTree>
    <p:extLst>
      <p:ext uri="{BB962C8B-B14F-4D97-AF65-F5344CB8AC3E}">
        <p14:creationId xmlns:p14="http://schemas.microsoft.com/office/powerpoint/2010/main" val="3390033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297797-5C89-4791-8204-AB071FA1F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EFDA6F-D9BE-4C09-9732-0CE3DA782B37}"/>
              </a:ext>
            </a:extLst>
          </p:cNvPr>
          <p:cNvSpPr>
            <a:spLocks noGrp="1"/>
          </p:cNvSpPr>
          <p:nvPr>
            <p:ph type="title"/>
          </p:nvPr>
        </p:nvSpPr>
        <p:spPr>
          <a:xfrm>
            <a:off x="3516226" y="569489"/>
            <a:ext cx="4804064" cy="1225464"/>
          </a:xfrm>
        </p:spPr>
        <p:txBody>
          <a:bodyPr>
            <a:normAutofit/>
          </a:bodyPr>
          <a:lstStyle/>
          <a:p>
            <a:r>
              <a:rPr lang="en-US" sz="3600" b="1" dirty="0">
                <a:solidFill>
                  <a:schemeClr val="accent1">
                    <a:lumMod val="50000"/>
                  </a:schemeClr>
                </a:solidFill>
              </a:rPr>
              <a:t>Contents</a:t>
            </a:r>
          </a:p>
        </p:txBody>
      </p:sp>
      <p:sp>
        <p:nvSpPr>
          <p:cNvPr id="12" name="Freeform: Shape 11">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Content Placeholder 2">
            <a:extLst>
              <a:ext uri="{FF2B5EF4-FFF2-40B4-BE49-F238E27FC236}">
                <a16:creationId xmlns:a16="http://schemas.microsoft.com/office/drawing/2014/main" id="{2AA5A278-78C9-4A87-81C0-74FEF6F4EE59}"/>
              </a:ext>
            </a:extLst>
          </p:cNvPr>
          <p:cNvGraphicFramePr>
            <a:graphicFrameLocks noGrp="1"/>
          </p:cNvGraphicFramePr>
          <p:nvPr>
            <p:ph idx="1"/>
            <p:extLst>
              <p:ext uri="{D42A27DB-BD31-4B8C-83A1-F6EECF244321}">
                <p14:modId xmlns:p14="http://schemas.microsoft.com/office/powerpoint/2010/main" val="2130675599"/>
              </p:ext>
            </p:extLst>
          </p:nvPr>
        </p:nvGraphicFramePr>
        <p:xfrm>
          <a:off x="3516226" y="1247933"/>
          <a:ext cx="5457825"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2842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AE6496-470E-4A4A-8ED0-DDC4A5BEE1F9}"/>
              </a:ext>
            </a:extLst>
          </p:cNvPr>
          <p:cNvPicPr>
            <a:picLocks noChangeAspect="1"/>
          </p:cNvPicPr>
          <p:nvPr/>
        </p:nvPicPr>
        <p:blipFill>
          <a:blip r:embed="rId2"/>
          <a:stretch>
            <a:fillRect/>
          </a:stretch>
        </p:blipFill>
        <p:spPr>
          <a:xfrm>
            <a:off x="1115616" y="1756874"/>
            <a:ext cx="3292524" cy="79646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21170A8-D92F-4703-AC7E-B64FB672A973}"/>
              </a:ext>
            </a:extLst>
          </p:cNvPr>
          <p:cNvPicPr>
            <a:picLocks noChangeAspect="1"/>
          </p:cNvPicPr>
          <p:nvPr/>
        </p:nvPicPr>
        <p:blipFill>
          <a:blip r:embed="rId3"/>
          <a:stretch>
            <a:fillRect/>
          </a:stretch>
        </p:blipFill>
        <p:spPr>
          <a:xfrm>
            <a:off x="1616048" y="3671316"/>
            <a:ext cx="2305158" cy="2057011"/>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917021AC-F9D8-40B1-A577-358BE9C6C5D3}"/>
              </a:ext>
            </a:extLst>
          </p:cNvPr>
          <p:cNvPicPr>
            <a:picLocks noChangeAspect="1"/>
          </p:cNvPicPr>
          <p:nvPr/>
        </p:nvPicPr>
        <p:blipFill>
          <a:blip r:embed="rId4"/>
          <a:stretch>
            <a:fillRect/>
          </a:stretch>
        </p:blipFill>
        <p:spPr>
          <a:xfrm>
            <a:off x="5617530" y="1123527"/>
            <a:ext cx="4722872" cy="4604800"/>
          </a:xfrm>
          <a:prstGeom prst="rect">
            <a:avLst/>
          </a:prstGeom>
        </p:spPr>
      </p:pic>
    </p:spTree>
    <p:extLst>
      <p:ext uri="{BB962C8B-B14F-4D97-AF65-F5344CB8AC3E}">
        <p14:creationId xmlns:p14="http://schemas.microsoft.com/office/powerpoint/2010/main" val="337549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2AB976-DA4A-4122-BE59-1B3F66BA8BF4}"/>
              </a:ext>
            </a:extLst>
          </p:cNvPr>
          <p:cNvPicPr>
            <a:picLocks noChangeAspect="1"/>
          </p:cNvPicPr>
          <p:nvPr/>
        </p:nvPicPr>
        <p:blipFill>
          <a:blip r:embed="rId2"/>
          <a:stretch>
            <a:fillRect/>
          </a:stretch>
        </p:blipFill>
        <p:spPr>
          <a:xfrm>
            <a:off x="1881851" y="626828"/>
            <a:ext cx="8940892" cy="5252773"/>
          </a:xfrm>
          <a:prstGeom prst="rect">
            <a:avLst/>
          </a:prstGeom>
        </p:spPr>
      </p:pic>
    </p:spTree>
    <p:extLst>
      <p:ext uri="{BB962C8B-B14F-4D97-AF65-F5344CB8AC3E}">
        <p14:creationId xmlns:p14="http://schemas.microsoft.com/office/powerpoint/2010/main" val="379141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E09F50E-86F2-4A10-B178-AB08BA1EECD8}"/>
              </a:ext>
            </a:extLst>
          </p:cNvPr>
          <p:cNvPicPr>
            <a:picLocks noChangeAspect="1"/>
          </p:cNvPicPr>
          <p:nvPr/>
        </p:nvPicPr>
        <p:blipFill>
          <a:blip r:embed="rId2"/>
          <a:stretch>
            <a:fillRect/>
          </a:stretch>
        </p:blipFill>
        <p:spPr>
          <a:xfrm>
            <a:off x="1887130" y="547315"/>
            <a:ext cx="8718297" cy="5252773"/>
          </a:xfrm>
          <a:prstGeom prst="rect">
            <a:avLst/>
          </a:prstGeom>
        </p:spPr>
      </p:pic>
    </p:spTree>
    <p:extLst>
      <p:ext uri="{BB962C8B-B14F-4D97-AF65-F5344CB8AC3E}">
        <p14:creationId xmlns:p14="http://schemas.microsoft.com/office/powerpoint/2010/main" val="2911084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4" name="Picture 3" descr="A close up of text on a black background&#10;&#10;Description automatically generated">
            <a:extLst>
              <a:ext uri="{FF2B5EF4-FFF2-40B4-BE49-F238E27FC236}">
                <a16:creationId xmlns:a16="http://schemas.microsoft.com/office/drawing/2014/main" id="{7418D295-6429-4618-B00B-DECE59D7E5DE}"/>
              </a:ext>
            </a:extLst>
          </p:cNvPr>
          <p:cNvPicPr>
            <a:picLocks noChangeAspect="1"/>
          </p:cNvPicPr>
          <p:nvPr/>
        </p:nvPicPr>
        <p:blipFill>
          <a:blip r:embed="rId2"/>
          <a:stretch>
            <a:fillRect/>
          </a:stretch>
        </p:blipFill>
        <p:spPr>
          <a:xfrm>
            <a:off x="1701316" y="702911"/>
            <a:ext cx="8983908" cy="5233126"/>
          </a:xfrm>
          <a:prstGeom prst="rect">
            <a:avLst/>
          </a:prstGeom>
        </p:spPr>
      </p:pic>
      <p:sp>
        <p:nvSpPr>
          <p:cNvPr id="3" name="TextBox 2">
            <a:extLst>
              <a:ext uri="{FF2B5EF4-FFF2-40B4-BE49-F238E27FC236}">
                <a16:creationId xmlns:a16="http://schemas.microsoft.com/office/drawing/2014/main" id="{4DE6220C-FC78-493C-9D29-DC582FF5EA3C}"/>
              </a:ext>
            </a:extLst>
          </p:cNvPr>
          <p:cNvSpPr txBox="1"/>
          <p:nvPr/>
        </p:nvSpPr>
        <p:spPr>
          <a:xfrm>
            <a:off x="7222435" y="6241774"/>
            <a:ext cx="3462789" cy="400110"/>
          </a:xfrm>
          <a:prstGeom prst="rect">
            <a:avLst/>
          </a:prstGeom>
          <a:noFill/>
        </p:spPr>
        <p:txBody>
          <a:bodyPr wrap="square" rtlCol="0">
            <a:spAutoFit/>
          </a:bodyPr>
          <a:lstStyle/>
          <a:p>
            <a:r>
              <a:rPr lang="tr-TR" sz="1000" dirty="0"/>
              <a:t>Source:</a:t>
            </a:r>
            <a:r>
              <a:rPr lang="en-US" sz="1000" dirty="0">
                <a:hlinkClick r:id="rId3"/>
              </a:rPr>
              <a:t>http://www.ttbilgin.com/2018-2019-guz/veri-bilimine-giris/hafta7/kumeleme-analizi.pdf</a:t>
            </a:r>
            <a:endParaRPr lang="en-US" sz="1000" dirty="0"/>
          </a:p>
        </p:txBody>
      </p:sp>
    </p:spTree>
    <p:extLst>
      <p:ext uri="{BB962C8B-B14F-4D97-AF65-F5344CB8AC3E}">
        <p14:creationId xmlns:p14="http://schemas.microsoft.com/office/powerpoint/2010/main" val="301328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12003E4-9738-47EC-8458-D0F78350143F}"/>
              </a:ext>
            </a:extLst>
          </p:cNvPr>
          <p:cNvPicPr>
            <a:picLocks noChangeAspect="1"/>
          </p:cNvPicPr>
          <p:nvPr/>
        </p:nvPicPr>
        <p:blipFill>
          <a:blip r:embed="rId2"/>
          <a:stretch>
            <a:fillRect/>
          </a:stretch>
        </p:blipFill>
        <p:spPr>
          <a:xfrm>
            <a:off x="4025852" y="159026"/>
            <a:ext cx="3442567" cy="5859691"/>
          </a:xfrm>
          <a:prstGeom prst="rect">
            <a:avLst/>
          </a:prstGeom>
        </p:spPr>
      </p:pic>
      <p:sp>
        <p:nvSpPr>
          <p:cNvPr id="3" name="TextBox 2">
            <a:extLst>
              <a:ext uri="{FF2B5EF4-FFF2-40B4-BE49-F238E27FC236}">
                <a16:creationId xmlns:a16="http://schemas.microsoft.com/office/drawing/2014/main" id="{A880CA26-702A-45DA-8230-BFDC25FBA162}"/>
              </a:ext>
            </a:extLst>
          </p:cNvPr>
          <p:cNvSpPr txBox="1"/>
          <p:nvPr/>
        </p:nvSpPr>
        <p:spPr>
          <a:xfrm>
            <a:off x="8150087" y="6202017"/>
            <a:ext cx="3551583" cy="400110"/>
          </a:xfrm>
          <a:prstGeom prst="rect">
            <a:avLst/>
          </a:prstGeom>
          <a:noFill/>
        </p:spPr>
        <p:txBody>
          <a:bodyPr wrap="square" rtlCol="0">
            <a:spAutoFit/>
          </a:bodyPr>
          <a:lstStyle/>
          <a:p>
            <a:r>
              <a:rPr lang="tr-TR" sz="1000" dirty="0"/>
              <a:t>Source:</a:t>
            </a:r>
            <a:r>
              <a:rPr lang="en-US" sz="1000" dirty="0">
                <a:hlinkClick r:id="rId3"/>
              </a:rPr>
              <a:t>https://www.displayr.com/what-is-hierarchical-clustering/</a:t>
            </a:r>
            <a:endParaRPr lang="en-US" sz="1000" dirty="0"/>
          </a:p>
        </p:txBody>
      </p:sp>
    </p:spTree>
    <p:extLst>
      <p:ext uri="{BB962C8B-B14F-4D97-AF65-F5344CB8AC3E}">
        <p14:creationId xmlns:p14="http://schemas.microsoft.com/office/powerpoint/2010/main" val="3377180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230D-4AD8-4563-A28F-42E6E8413180}"/>
              </a:ext>
            </a:extLst>
          </p:cNvPr>
          <p:cNvSpPr>
            <a:spLocks noGrp="1"/>
          </p:cNvSpPr>
          <p:nvPr>
            <p:ph type="title"/>
          </p:nvPr>
        </p:nvSpPr>
        <p:spPr/>
        <p:txBody>
          <a:bodyPr/>
          <a:lstStyle/>
          <a:p>
            <a:r>
              <a:rPr lang="tr-TR" dirty="0"/>
              <a:t>CLUSTERS AND DENDOGRAM</a:t>
            </a:r>
            <a:br>
              <a:rPr lang="en-US" dirty="0"/>
            </a:br>
            <a:endParaRPr lang="en-US" dirty="0"/>
          </a:p>
        </p:txBody>
      </p:sp>
      <p:pic>
        <p:nvPicPr>
          <p:cNvPr id="14" name="Content Placeholder 13">
            <a:extLst>
              <a:ext uri="{FF2B5EF4-FFF2-40B4-BE49-F238E27FC236}">
                <a16:creationId xmlns:a16="http://schemas.microsoft.com/office/drawing/2014/main" id="{5356BBDC-C6FA-4EFC-A80B-6E5495C745CE}"/>
              </a:ext>
            </a:extLst>
          </p:cNvPr>
          <p:cNvPicPr>
            <a:picLocks noGrp="1" noChangeAspect="1"/>
          </p:cNvPicPr>
          <p:nvPr>
            <p:ph idx="1"/>
          </p:nvPr>
        </p:nvPicPr>
        <p:blipFill>
          <a:blip r:embed="rId2"/>
          <a:stretch>
            <a:fillRect/>
          </a:stretch>
        </p:blipFill>
        <p:spPr>
          <a:xfrm>
            <a:off x="2592925" y="1905000"/>
            <a:ext cx="7925738" cy="3778250"/>
          </a:xfrm>
          <a:prstGeom prst="rect">
            <a:avLst/>
          </a:prstGeom>
        </p:spPr>
      </p:pic>
    </p:spTree>
    <p:extLst>
      <p:ext uri="{BB962C8B-B14F-4D97-AF65-F5344CB8AC3E}">
        <p14:creationId xmlns:p14="http://schemas.microsoft.com/office/powerpoint/2010/main" val="7828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FA300D-5596-489F-98C9-10BC3CD6B8ED}"/>
              </a:ext>
            </a:extLst>
          </p:cNvPr>
          <p:cNvSpPr>
            <a:spLocks noGrp="1"/>
          </p:cNvSpPr>
          <p:nvPr>
            <p:ph type="title"/>
          </p:nvPr>
        </p:nvSpPr>
        <p:spPr>
          <a:xfrm>
            <a:off x="643467" y="321734"/>
            <a:ext cx="10905066" cy="1135737"/>
          </a:xfrm>
        </p:spPr>
        <p:txBody>
          <a:bodyPr>
            <a:normAutofit/>
          </a:bodyPr>
          <a:lstStyle/>
          <a:p>
            <a:r>
              <a:rPr lang="tr-TR" sz="3600" noProof="1"/>
              <a:t>  Euclidian</a:t>
            </a:r>
          </a:p>
        </p:txBody>
      </p:sp>
      <p:sp>
        <p:nvSpPr>
          <p:cNvPr id="3" name="Content Placeholder 2">
            <a:extLst>
              <a:ext uri="{FF2B5EF4-FFF2-40B4-BE49-F238E27FC236}">
                <a16:creationId xmlns:a16="http://schemas.microsoft.com/office/drawing/2014/main" id="{913094EB-C282-4750-BCE8-FB09F530E489}"/>
              </a:ext>
            </a:extLst>
          </p:cNvPr>
          <p:cNvSpPr>
            <a:spLocks noGrp="1"/>
          </p:cNvSpPr>
          <p:nvPr>
            <p:ph idx="1"/>
          </p:nvPr>
        </p:nvSpPr>
        <p:spPr>
          <a:xfrm>
            <a:off x="957714" y="1927915"/>
            <a:ext cx="3379891" cy="2170041"/>
          </a:xfrm>
        </p:spPr>
        <p:txBody>
          <a:bodyPr>
            <a:normAutofit/>
          </a:bodyPr>
          <a:lstStyle/>
          <a:p>
            <a:r>
              <a:rPr lang="tr-TR" sz="2000" noProof="1"/>
              <a:t>It can’t be affected new extreme value.</a:t>
            </a:r>
          </a:p>
          <a:p>
            <a:r>
              <a:rPr lang="tr-TR" sz="2000" noProof="1"/>
              <a:t>It can be affected from scale differences.</a:t>
            </a:r>
          </a:p>
        </p:txBody>
      </p:sp>
      <p:grpSp>
        <p:nvGrpSpPr>
          <p:cNvPr id="51" name="Group 5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2" name="Rectangle 5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Isosceles Triangle 5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9F62966D-CC1D-4D6E-BFBA-5DC81C57D26F}"/>
              </a:ext>
            </a:extLst>
          </p:cNvPr>
          <p:cNvPicPr>
            <a:picLocks noChangeAspect="1"/>
          </p:cNvPicPr>
          <p:nvPr/>
        </p:nvPicPr>
        <p:blipFill>
          <a:blip r:embed="rId2"/>
          <a:stretch>
            <a:fillRect/>
          </a:stretch>
        </p:blipFill>
        <p:spPr>
          <a:xfrm>
            <a:off x="5295319" y="1835415"/>
            <a:ext cx="6253211" cy="2011691"/>
          </a:xfrm>
          <a:prstGeom prst="rect">
            <a:avLst/>
          </a:prstGeom>
        </p:spPr>
      </p:pic>
      <p:grpSp>
        <p:nvGrpSpPr>
          <p:cNvPr id="55" name="Group 5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56" name="Isosceles Triangle 5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4" name="Picture 3" descr="A screenshot of a cell phone&#10;&#10;Description automatically generated">
            <a:extLst>
              <a:ext uri="{FF2B5EF4-FFF2-40B4-BE49-F238E27FC236}">
                <a16:creationId xmlns:a16="http://schemas.microsoft.com/office/drawing/2014/main" id="{F623C605-9DAF-45C5-BAA9-759CD9795263}"/>
              </a:ext>
            </a:extLst>
          </p:cNvPr>
          <p:cNvPicPr>
            <a:picLocks noChangeAspect="1"/>
          </p:cNvPicPr>
          <p:nvPr/>
        </p:nvPicPr>
        <p:blipFill>
          <a:blip r:embed="rId3"/>
          <a:stretch>
            <a:fillRect/>
          </a:stretch>
        </p:blipFill>
        <p:spPr>
          <a:xfrm>
            <a:off x="5295319" y="4492438"/>
            <a:ext cx="6253212" cy="1392697"/>
          </a:xfrm>
          <a:prstGeom prst="rect">
            <a:avLst/>
          </a:prstGeom>
        </p:spPr>
      </p:pic>
    </p:spTree>
    <p:extLst>
      <p:ext uri="{BB962C8B-B14F-4D97-AF65-F5344CB8AC3E}">
        <p14:creationId xmlns:p14="http://schemas.microsoft.com/office/powerpoint/2010/main" val="138505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33DC29E-5769-49A1-9E21-EAD16C90BC0E}"/>
              </a:ext>
            </a:extLst>
          </p:cNvPr>
          <p:cNvSpPr>
            <a:spLocks noGrp="1"/>
          </p:cNvSpPr>
          <p:nvPr>
            <p:ph type="title"/>
          </p:nvPr>
        </p:nvSpPr>
        <p:spPr>
          <a:xfrm>
            <a:off x="888631" y="2358391"/>
            <a:ext cx="3498979" cy="2453676"/>
          </a:xfrm>
        </p:spPr>
        <p:txBody>
          <a:bodyPr>
            <a:normAutofit/>
          </a:bodyPr>
          <a:lstStyle/>
          <a:p>
            <a:pPr algn="ctr"/>
            <a:r>
              <a:rPr lang="en-US" sz="3600" dirty="0">
                <a:solidFill>
                  <a:srgbClr val="FFFFFE"/>
                </a:solidFill>
              </a:rPr>
              <a:t>Squared Euclidean</a:t>
            </a:r>
            <a:endParaRPr lang="en-US" sz="3600" b="1" dirty="0">
              <a:solidFill>
                <a:srgbClr val="FFFFFE"/>
              </a:solidFill>
            </a:endParaRPr>
          </a:p>
        </p:txBody>
      </p:sp>
      <p:sp>
        <p:nvSpPr>
          <p:cNvPr id="3" name="Content Placeholder 2">
            <a:extLst>
              <a:ext uri="{FF2B5EF4-FFF2-40B4-BE49-F238E27FC236}">
                <a16:creationId xmlns:a16="http://schemas.microsoft.com/office/drawing/2014/main" id="{8A6D28D2-2CC4-4591-82F0-19D42E988A56}"/>
              </a:ext>
            </a:extLst>
          </p:cNvPr>
          <p:cNvSpPr>
            <a:spLocks noGrp="1"/>
          </p:cNvSpPr>
          <p:nvPr>
            <p:ph idx="1"/>
          </p:nvPr>
        </p:nvSpPr>
        <p:spPr>
          <a:xfrm>
            <a:off x="5121934" y="1592553"/>
            <a:ext cx="6281873" cy="2393369"/>
          </a:xfrm>
        </p:spPr>
        <p:txBody>
          <a:bodyPr anchor="ctr">
            <a:normAutofit/>
          </a:bodyPr>
          <a:lstStyle/>
          <a:p>
            <a:r>
              <a:rPr lang="tr-TR" sz="1800" noProof="1"/>
              <a:t>It’s similar method to the Euclidian Method. The only difference is the square of Euclidian.</a:t>
            </a:r>
          </a:p>
          <a:p>
            <a:endParaRPr lang="tr-TR" sz="1800" dirty="0"/>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7A7F310-EDF7-4B1A-B2F1-E614DFC11913}"/>
              </a:ext>
            </a:extLst>
          </p:cNvPr>
          <p:cNvPicPr>
            <a:picLocks noChangeAspect="1"/>
          </p:cNvPicPr>
          <p:nvPr/>
        </p:nvPicPr>
        <p:blipFill>
          <a:blip r:embed="rId2"/>
          <a:stretch>
            <a:fillRect/>
          </a:stretch>
        </p:blipFill>
        <p:spPr>
          <a:xfrm>
            <a:off x="5269675" y="4392458"/>
            <a:ext cx="5956764" cy="952513"/>
          </a:xfrm>
          <a:prstGeom prst="rect">
            <a:avLst/>
          </a:prstGeom>
          <a:ln w="9525">
            <a:noFill/>
          </a:ln>
        </p:spPr>
      </p:pic>
    </p:spTree>
    <p:extLst>
      <p:ext uri="{BB962C8B-B14F-4D97-AF65-F5344CB8AC3E}">
        <p14:creationId xmlns:p14="http://schemas.microsoft.com/office/powerpoint/2010/main" val="112153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48BE30C1-6F64-4D83-9FC0-5C3661F052D3}"/>
              </a:ext>
            </a:extLst>
          </p:cNvPr>
          <p:cNvSpPr>
            <a:spLocks noGrp="1"/>
          </p:cNvSpPr>
          <p:nvPr>
            <p:ph type="title"/>
          </p:nvPr>
        </p:nvSpPr>
        <p:spPr>
          <a:xfrm>
            <a:off x="888631" y="2358391"/>
            <a:ext cx="3498979" cy="2453676"/>
          </a:xfrm>
        </p:spPr>
        <p:txBody>
          <a:bodyPr>
            <a:normAutofit/>
          </a:bodyPr>
          <a:lstStyle/>
          <a:p>
            <a:pPr algn="ctr"/>
            <a:r>
              <a:rPr lang="en-US" sz="3600" dirty="0">
                <a:solidFill>
                  <a:srgbClr val="FFFFFE"/>
                </a:solidFill>
              </a:rPr>
              <a:t>Manhattan </a:t>
            </a:r>
            <a:br>
              <a:rPr lang="tr-TR" sz="3600" dirty="0">
                <a:solidFill>
                  <a:srgbClr val="FFFFFE"/>
                </a:solidFill>
              </a:rPr>
            </a:br>
            <a:r>
              <a:rPr lang="en-US" sz="3600" dirty="0">
                <a:solidFill>
                  <a:srgbClr val="FFFFFE"/>
                </a:solidFill>
              </a:rPr>
              <a:t>( City-Block) </a:t>
            </a:r>
            <a:endParaRPr lang="en-US" sz="3600" b="1" dirty="0">
              <a:solidFill>
                <a:srgbClr val="FFFFFE"/>
              </a:solidFill>
            </a:endParaRPr>
          </a:p>
        </p:txBody>
      </p:sp>
      <p:sp>
        <p:nvSpPr>
          <p:cNvPr id="3" name="Content Placeholder 2">
            <a:extLst>
              <a:ext uri="{FF2B5EF4-FFF2-40B4-BE49-F238E27FC236}">
                <a16:creationId xmlns:a16="http://schemas.microsoft.com/office/drawing/2014/main" id="{12637C5D-2074-4E56-AFF3-1571EDBD012A}"/>
              </a:ext>
            </a:extLst>
          </p:cNvPr>
          <p:cNvSpPr>
            <a:spLocks noGrp="1"/>
          </p:cNvSpPr>
          <p:nvPr>
            <p:ph idx="1"/>
          </p:nvPr>
        </p:nvSpPr>
        <p:spPr>
          <a:xfrm>
            <a:off x="5046527" y="1330949"/>
            <a:ext cx="6281873" cy="2393369"/>
          </a:xfrm>
        </p:spPr>
        <p:txBody>
          <a:bodyPr anchor="ctr">
            <a:normAutofit/>
          </a:bodyPr>
          <a:lstStyle/>
          <a:p>
            <a:r>
              <a:rPr lang="tr-TR" sz="1800" noProof="1"/>
              <a:t>The absolute value of differences of variation.</a:t>
            </a:r>
          </a:p>
          <a:p>
            <a:r>
              <a:rPr lang="tr-TR" sz="1800" noProof="1"/>
              <a:t>It assumes there is no correlation..</a:t>
            </a:r>
          </a:p>
          <a:p>
            <a:r>
              <a:rPr lang="tr-TR" sz="1800" noProof="1"/>
              <a:t>Result is nonsense if there is any correlation.</a:t>
            </a:r>
          </a:p>
          <a:p>
            <a:endParaRPr lang="tr-TR" sz="1800" dirty="0"/>
          </a:p>
          <a:p>
            <a:endParaRPr lang="en-US" sz="1800" dirty="0"/>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73555B98-56FD-45CB-9A1F-ADDBA996F56A}"/>
              </a:ext>
            </a:extLst>
          </p:cNvPr>
          <p:cNvPicPr>
            <a:picLocks noChangeAspect="1"/>
          </p:cNvPicPr>
          <p:nvPr/>
        </p:nvPicPr>
        <p:blipFill>
          <a:blip r:embed="rId2"/>
          <a:stretch>
            <a:fillRect/>
          </a:stretch>
        </p:blipFill>
        <p:spPr>
          <a:xfrm>
            <a:off x="5269675" y="4273038"/>
            <a:ext cx="5956764" cy="1191352"/>
          </a:xfrm>
          <a:prstGeom prst="rect">
            <a:avLst/>
          </a:prstGeom>
          <a:ln w="9525">
            <a:noFill/>
          </a:ln>
        </p:spPr>
      </p:pic>
    </p:spTree>
    <p:extLst>
      <p:ext uri="{BB962C8B-B14F-4D97-AF65-F5344CB8AC3E}">
        <p14:creationId xmlns:p14="http://schemas.microsoft.com/office/powerpoint/2010/main" val="3760170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26517FD-8590-4C29-B739-641F6F1B9BB9}"/>
              </a:ext>
            </a:extLst>
          </p:cNvPr>
          <p:cNvSpPr>
            <a:spLocks noGrp="1"/>
          </p:cNvSpPr>
          <p:nvPr>
            <p:ph type="title"/>
          </p:nvPr>
        </p:nvSpPr>
        <p:spPr>
          <a:xfrm>
            <a:off x="888631" y="2358391"/>
            <a:ext cx="3498979" cy="2453676"/>
          </a:xfrm>
        </p:spPr>
        <p:txBody>
          <a:bodyPr>
            <a:normAutofit/>
          </a:bodyPr>
          <a:lstStyle/>
          <a:p>
            <a:pPr algn="ctr"/>
            <a:r>
              <a:rPr lang="en-US" sz="3600" dirty="0">
                <a:solidFill>
                  <a:srgbClr val="FFFFFE"/>
                </a:solidFill>
              </a:rPr>
              <a:t>Pearson </a:t>
            </a:r>
          </a:p>
        </p:txBody>
      </p:sp>
      <p:sp>
        <p:nvSpPr>
          <p:cNvPr id="3" name="Content Placeholder 2">
            <a:extLst>
              <a:ext uri="{FF2B5EF4-FFF2-40B4-BE49-F238E27FC236}">
                <a16:creationId xmlns:a16="http://schemas.microsoft.com/office/drawing/2014/main" id="{4C37E5CC-6094-49AC-B81C-EC47F720E238}"/>
              </a:ext>
            </a:extLst>
          </p:cNvPr>
          <p:cNvSpPr>
            <a:spLocks noGrp="1"/>
          </p:cNvSpPr>
          <p:nvPr>
            <p:ph idx="1"/>
          </p:nvPr>
        </p:nvSpPr>
        <p:spPr>
          <a:xfrm>
            <a:off x="4993261" y="1573836"/>
            <a:ext cx="6281873" cy="2393369"/>
          </a:xfrm>
        </p:spPr>
        <p:txBody>
          <a:bodyPr anchor="ctr">
            <a:normAutofit/>
          </a:bodyPr>
          <a:lstStyle/>
          <a:p>
            <a:r>
              <a:rPr lang="tr-TR" sz="1800" noProof="1"/>
              <a:t>Variances are used. (Sp)</a:t>
            </a:r>
          </a:p>
          <a:p>
            <a:r>
              <a:rPr lang="tr-TR" sz="1800" noProof="1"/>
              <a:t>The use of variances may cause problems if we don’t have anything about the groups.</a:t>
            </a:r>
          </a:p>
          <a:p>
            <a:r>
              <a:rPr lang="tr-TR" sz="1800" noProof="1"/>
              <a:t>Euclidian Method is an alternative of Pearson.</a:t>
            </a:r>
          </a:p>
          <a:p>
            <a:endParaRPr lang="en-US" sz="1800" dirty="0"/>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91910CF-6FFD-4DC9-8FB5-8F980C0F6773}"/>
              </a:ext>
            </a:extLst>
          </p:cNvPr>
          <p:cNvPicPr>
            <a:picLocks noChangeAspect="1"/>
          </p:cNvPicPr>
          <p:nvPr/>
        </p:nvPicPr>
        <p:blipFill>
          <a:blip r:embed="rId2"/>
          <a:stretch>
            <a:fillRect/>
          </a:stretch>
        </p:blipFill>
        <p:spPr>
          <a:xfrm>
            <a:off x="5269675" y="4224139"/>
            <a:ext cx="5956764" cy="1289150"/>
          </a:xfrm>
          <a:prstGeom prst="rect">
            <a:avLst/>
          </a:prstGeom>
          <a:ln w="9525">
            <a:noFill/>
          </a:ln>
        </p:spPr>
      </p:pic>
    </p:spTree>
    <p:extLst>
      <p:ext uri="{BB962C8B-B14F-4D97-AF65-F5344CB8AC3E}">
        <p14:creationId xmlns:p14="http://schemas.microsoft.com/office/powerpoint/2010/main" val="124006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527E4-E992-4F2D-AD23-E0798E61285B}"/>
              </a:ext>
            </a:extLst>
          </p:cNvPr>
          <p:cNvSpPr>
            <a:spLocks noGrp="1"/>
          </p:cNvSpPr>
          <p:nvPr>
            <p:ph type="title"/>
          </p:nvPr>
        </p:nvSpPr>
        <p:spPr>
          <a:xfrm>
            <a:off x="1043631" y="809898"/>
            <a:ext cx="10173010" cy="1554480"/>
          </a:xfrm>
        </p:spPr>
        <p:txBody>
          <a:bodyPr anchor="ctr">
            <a:normAutofit/>
          </a:bodyPr>
          <a:lstStyle/>
          <a:p>
            <a:r>
              <a:rPr lang="tr-TR" sz="4800" b="1" dirty="0" err="1"/>
              <a:t>Competitor</a:t>
            </a:r>
            <a:r>
              <a:rPr lang="tr-TR" sz="4800" b="1" dirty="0"/>
              <a:t> Analysis </a:t>
            </a:r>
            <a:endParaRPr lang="en-US" sz="4800" b="1" dirty="0"/>
          </a:p>
        </p:txBody>
      </p:sp>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23" name="Content Placeholder 2">
            <a:extLst>
              <a:ext uri="{FF2B5EF4-FFF2-40B4-BE49-F238E27FC236}">
                <a16:creationId xmlns:a16="http://schemas.microsoft.com/office/drawing/2014/main" id="{0743A0C6-C190-40D5-A0F6-E00A311D6894}"/>
              </a:ext>
            </a:extLst>
          </p:cNvPr>
          <p:cNvGraphicFramePr>
            <a:graphicFrameLocks noGrp="1"/>
          </p:cNvGraphicFramePr>
          <p:nvPr>
            <p:ph idx="1"/>
            <p:extLst>
              <p:ext uri="{D42A27DB-BD31-4B8C-83A1-F6EECF244321}">
                <p14:modId xmlns:p14="http://schemas.microsoft.com/office/powerpoint/2010/main" val="34790274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3097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735B8433-323F-4F9C-88AD-7A9BA24076DE}"/>
              </a:ext>
            </a:extLst>
          </p:cNvPr>
          <p:cNvSpPr>
            <a:spLocks noGrp="1"/>
          </p:cNvSpPr>
          <p:nvPr>
            <p:ph type="title"/>
          </p:nvPr>
        </p:nvSpPr>
        <p:spPr>
          <a:xfrm>
            <a:off x="888631" y="2358391"/>
            <a:ext cx="3498979" cy="2453676"/>
          </a:xfrm>
        </p:spPr>
        <p:txBody>
          <a:bodyPr>
            <a:normAutofit/>
          </a:bodyPr>
          <a:lstStyle/>
          <a:p>
            <a:pPr algn="ctr"/>
            <a:r>
              <a:rPr lang="en-US" sz="3600" dirty="0" err="1">
                <a:solidFill>
                  <a:srgbClr val="FFFFFE"/>
                </a:solidFill>
              </a:rPr>
              <a:t>Minkowski</a:t>
            </a:r>
            <a:endParaRPr lang="en-US" sz="3600" dirty="0">
              <a:solidFill>
                <a:srgbClr val="FFFFFE"/>
              </a:solidFill>
            </a:endParaRPr>
          </a:p>
        </p:txBody>
      </p:sp>
      <p:sp>
        <p:nvSpPr>
          <p:cNvPr id="3" name="Content Placeholder 2">
            <a:extLst>
              <a:ext uri="{FF2B5EF4-FFF2-40B4-BE49-F238E27FC236}">
                <a16:creationId xmlns:a16="http://schemas.microsoft.com/office/drawing/2014/main" id="{05484E1A-B1E3-418D-A491-C0EA6512ABB8}"/>
              </a:ext>
            </a:extLst>
          </p:cNvPr>
          <p:cNvSpPr>
            <a:spLocks noGrp="1"/>
          </p:cNvSpPr>
          <p:nvPr>
            <p:ph idx="1"/>
          </p:nvPr>
        </p:nvSpPr>
        <p:spPr>
          <a:xfrm>
            <a:off x="5021127" y="1161706"/>
            <a:ext cx="6281873" cy="2393369"/>
          </a:xfrm>
        </p:spPr>
        <p:txBody>
          <a:bodyPr anchor="ctr">
            <a:normAutofit/>
          </a:bodyPr>
          <a:lstStyle/>
          <a:p>
            <a:r>
              <a:rPr lang="en-US" sz="1800" dirty="0"/>
              <a:t>Alternative Formulas.</a:t>
            </a:r>
          </a:p>
          <a:p>
            <a:r>
              <a:rPr lang="en-US" sz="1800" dirty="0"/>
              <a:t>m provides us the flexibility to use different formulas.</a:t>
            </a:r>
          </a:p>
          <a:p>
            <a:r>
              <a:rPr lang="en-US" sz="1800" dirty="0"/>
              <a:t>M=1,,,, Manhattan</a:t>
            </a:r>
          </a:p>
          <a:p>
            <a:r>
              <a:rPr lang="en-US" sz="1800" dirty="0"/>
              <a:t>M=2,,,, Euclidian</a:t>
            </a:r>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DCBC999-1956-4930-8330-A31AFCE8D21C}"/>
              </a:ext>
            </a:extLst>
          </p:cNvPr>
          <p:cNvPicPr>
            <a:picLocks noChangeAspect="1"/>
          </p:cNvPicPr>
          <p:nvPr/>
        </p:nvPicPr>
        <p:blipFill>
          <a:blip r:embed="rId2"/>
          <a:stretch>
            <a:fillRect/>
          </a:stretch>
        </p:blipFill>
        <p:spPr>
          <a:xfrm>
            <a:off x="5269675" y="4203708"/>
            <a:ext cx="5956764" cy="1330013"/>
          </a:xfrm>
          <a:prstGeom prst="rect">
            <a:avLst/>
          </a:prstGeom>
          <a:ln w="9525">
            <a:noFill/>
          </a:ln>
        </p:spPr>
      </p:pic>
      <p:sp>
        <p:nvSpPr>
          <p:cNvPr id="5" name="TextBox 4">
            <a:extLst>
              <a:ext uri="{FF2B5EF4-FFF2-40B4-BE49-F238E27FC236}">
                <a16:creationId xmlns:a16="http://schemas.microsoft.com/office/drawing/2014/main" id="{0DA337BD-E18B-41C1-BABF-80E6161ECF79}"/>
              </a:ext>
            </a:extLst>
          </p:cNvPr>
          <p:cNvSpPr txBox="1"/>
          <p:nvPr/>
        </p:nvSpPr>
        <p:spPr>
          <a:xfrm>
            <a:off x="8580292" y="6438527"/>
            <a:ext cx="3432977" cy="246221"/>
          </a:xfrm>
          <a:prstGeom prst="rect">
            <a:avLst/>
          </a:prstGeom>
          <a:noFill/>
        </p:spPr>
        <p:txBody>
          <a:bodyPr wrap="square" rtlCol="0">
            <a:spAutoFit/>
          </a:bodyPr>
          <a:lstStyle/>
          <a:p>
            <a:r>
              <a:rPr lang="tr-TR" sz="1000" dirty="0"/>
              <a:t>Source:</a:t>
            </a:r>
            <a:r>
              <a:rPr lang="en-US" sz="1000" dirty="0">
                <a:hlinkClick r:id="rId3"/>
              </a:rPr>
              <a:t>file:///C:/Users/User/Downloads/372613.pdf</a:t>
            </a:r>
            <a:endParaRPr lang="en-US" sz="1000" dirty="0"/>
          </a:p>
        </p:txBody>
      </p:sp>
    </p:spTree>
    <p:extLst>
      <p:ext uri="{BB962C8B-B14F-4D97-AF65-F5344CB8AC3E}">
        <p14:creationId xmlns:p14="http://schemas.microsoft.com/office/powerpoint/2010/main" val="1450739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BCE3-0DB5-4AFE-817F-54873CE01CB3}"/>
              </a:ext>
            </a:extLst>
          </p:cNvPr>
          <p:cNvSpPr>
            <a:spLocks noGrp="1"/>
          </p:cNvSpPr>
          <p:nvPr>
            <p:ph type="title"/>
          </p:nvPr>
        </p:nvSpPr>
        <p:spPr>
          <a:xfrm>
            <a:off x="391378" y="292539"/>
            <a:ext cx="11407487" cy="1325563"/>
          </a:xfrm>
        </p:spPr>
        <p:txBody>
          <a:bodyPr>
            <a:normAutofit/>
          </a:bodyPr>
          <a:lstStyle/>
          <a:p>
            <a:r>
              <a:rPr lang="tr-TR" sz="4000" b="1" dirty="0"/>
              <a:t>METHODS OF HIERARCHICAL CLUSTERING</a:t>
            </a:r>
            <a:endParaRPr lang="en-US" sz="4200" dirty="0"/>
          </a:p>
        </p:txBody>
      </p:sp>
      <p:graphicFrame>
        <p:nvGraphicFramePr>
          <p:cNvPr id="5" name="Content Placeholder 2">
            <a:extLst>
              <a:ext uri="{FF2B5EF4-FFF2-40B4-BE49-F238E27FC236}">
                <a16:creationId xmlns:a16="http://schemas.microsoft.com/office/drawing/2014/main" id="{83D280D0-8A03-4D9A-BC95-7BD322547188}"/>
              </a:ext>
            </a:extLst>
          </p:cNvPr>
          <p:cNvGraphicFramePr>
            <a:graphicFrameLocks noGrp="1"/>
          </p:cNvGraphicFramePr>
          <p:nvPr>
            <p:ph idx="1"/>
            <p:extLst>
              <p:ext uri="{D42A27DB-BD31-4B8C-83A1-F6EECF244321}">
                <p14:modId xmlns:p14="http://schemas.microsoft.com/office/powerpoint/2010/main" val="1232617512"/>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725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9E32F57D-3DA5-47C3-B4BE-CAE8BD2B2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9B32D7C-EEF0-4B5B-B484-9922DBBECF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02DFB247-FF18-4732-9186-1680910ED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6825B922-B909-4EB0-BB23-9FAF655A9A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19114AFA-1377-429C-A193-1A7CDDAC91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968A3918-605E-41ED-A4AC-64FD19059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909CAA5D-650F-427B-BA9F-2B63C792BB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BC9B9873-79EE-411B-8B6B-288551A01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67916BBF-16DB-49BF-85DD-67ACF297F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EEEB710-74B7-49C1-B723-8E8510AEFF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73CB713F-E1DF-4029-8C65-55C39ED51A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8708CD72-5B86-4F55-8F9A-E3D983E789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051C020C-56EE-4E01-AB2E-D52F2340CE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405F9E01-1878-4F81-BD7E-3DA9A7DA54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98154E56-76C4-4DB0-A8F7-8912AF03C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393517F1-B53B-48F9-8125-90128DCA45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C4058401-CFD8-4B7F-B116-F7029EA55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9528728E-7495-490F-A573-C2A6E3E02E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EC70F4B7-52EA-4878-856A-6CC85AC47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491F1D74-45BF-45F3-8AF6-5D63B3AE28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9EC76782-3699-478F-90B7-CD95D3BFE2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CD49642-DD78-44D0-9829-9BF7550C61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6A3E1586-CDE4-495C-91C7-A7550E7F5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61A61E00-A21B-48CF-B790-37A78C7FF1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3B2C9073-76C2-4373-9F67-0A289D0AC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2">
              <a:extLst>
                <a:ext uri="{FF2B5EF4-FFF2-40B4-BE49-F238E27FC236}">
                  <a16:creationId xmlns:a16="http://schemas.microsoft.com/office/drawing/2014/main" id="{EDC7F03D-8DA8-4FDE-B28B-1F9143D88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333D29D-7A09-458D-8D42-8DE32C9A7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DECB05-A078-4835-A23D-43DB6D793A6A}"/>
              </a:ext>
            </a:extLst>
          </p:cNvPr>
          <p:cNvSpPr>
            <a:spLocks noGrp="1"/>
          </p:cNvSpPr>
          <p:nvPr>
            <p:ph type="title"/>
          </p:nvPr>
        </p:nvSpPr>
        <p:spPr>
          <a:xfrm>
            <a:off x="888631" y="2358391"/>
            <a:ext cx="3498979" cy="2453676"/>
          </a:xfrm>
        </p:spPr>
        <p:txBody>
          <a:bodyPr>
            <a:normAutofit/>
          </a:bodyPr>
          <a:lstStyle/>
          <a:p>
            <a:pPr algn="ctr"/>
            <a:r>
              <a:rPr lang="nn-NO" sz="3000" i="1" dirty="0">
                <a:solidFill>
                  <a:srgbClr val="FFFFFF"/>
                </a:solidFill>
              </a:rPr>
              <a:t>Single</a:t>
            </a:r>
            <a:r>
              <a:rPr lang="tr-TR" sz="3000" i="1" dirty="0">
                <a:solidFill>
                  <a:srgbClr val="FFFFFF"/>
                </a:solidFill>
              </a:rPr>
              <a:t>   </a:t>
            </a:r>
            <a:r>
              <a:rPr lang="nn-NO" sz="3000" i="1" dirty="0">
                <a:solidFill>
                  <a:srgbClr val="FFFFFF"/>
                </a:solidFill>
              </a:rPr>
              <a:t>Linkage(Nearest Neighbour)</a:t>
            </a:r>
            <a:br>
              <a:rPr lang="nn-NO" sz="3300" i="1" dirty="0">
                <a:solidFill>
                  <a:srgbClr val="FFFFFF"/>
                </a:solidFill>
              </a:rPr>
            </a:br>
            <a:br>
              <a:rPr lang="tr-TR" sz="3300" dirty="0">
                <a:solidFill>
                  <a:srgbClr val="FFFFFF"/>
                </a:solidFill>
              </a:rPr>
            </a:br>
            <a:endParaRPr lang="en-US" sz="3300" dirty="0">
              <a:solidFill>
                <a:srgbClr val="FFFFFF"/>
              </a:solidFill>
            </a:endParaRPr>
          </a:p>
        </p:txBody>
      </p:sp>
      <p:sp useBgFill="1">
        <p:nvSpPr>
          <p:cNvPr id="40" name="Rectangle 39">
            <a:extLst>
              <a:ext uri="{FF2B5EF4-FFF2-40B4-BE49-F238E27FC236}">
                <a16:creationId xmlns:a16="http://schemas.microsoft.com/office/drawing/2014/main" id="{4174D2D0-978D-4CAF-8A4D-FADAB50D5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4014" y="803186"/>
            <a:ext cx="6270266" cy="237998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DF70411-D939-4BF4-BDA3-55B5900E64F0}"/>
              </a:ext>
            </a:extLst>
          </p:cNvPr>
          <p:cNvPicPr>
            <a:picLocks noChangeAspect="1"/>
          </p:cNvPicPr>
          <p:nvPr/>
        </p:nvPicPr>
        <p:blipFill>
          <a:blip r:embed="rId2"/>
          <a:stretch>
            <a:fillRect/>
          </a:stretch>
        </p:blipFill>
        <p:spPr>
          <a:xfrm>
            <a:off x="4616036" y="2768961"/>
            <a:ext cx="4562464" cy="828415"/>
          </a:xfrm>
          <a:prstGeom prst="rect">
            <a:avLst/>
          </a:prstGeom>
          <a:ln w="9525">
            <a:noFill/>
          </a:ln>
        </p:spPr>
      </p:pic>
      <p:pic>
        <p:nvPicPr>
          <p:cNvPr id="5" name="Picture 4" descr="A picture containing table, bird&#10;&#10;Description automatically generated">
            <a:extLst>
              <a:ext uri="{FF2B5EF4-FFF2-40B4-BE49-F238E27FC236}">
                <a16:creationId xmlns:a16="http://schemas.microsoft.com/office/drawing/2014/main" id="{77337B22-38B9-4FE8-9876-75A6DC355024}"/>
              </a:ext>
            </a:extLst>
          </p:cNvPr>
          <p:cNvPicPr>
            <a:picLocks noChangeAspect="1"/>
          </p:cNvPicPr>
          <p:nvPr/>
        </p:nvPicPr>
        <p:blipFill>
          <a:blip r:embed="rId3"/>
          <a:stretch>
            <a:fillRect/>
          </a:stretch>
        </p:blipFill>
        <p:spPr>
          <a:xfrm>
            <a:off x="4926136" y="4083158"/>
            <a:ext cx="4442450" cy="1628898"/>
          </a:xfrm>
          <a:prstGeom prst="rect">
            <a:avLst/>
          </a:prstGeom>
          <a:ln w="9525">
            <a:noFill/>
          </a:ln>
        </p:spPr>
      </p:pic>
      <p:sp>
        <p:nvSpPr>
          <p:cNvPr id="3" name="Content Placeholder 2">
            <a:extLst>
              <a:ext uri="{FF2B5EF4-FFF2-40B4-BE49-F238E27FC236}">
                <a16:creationId xmlns:a16="http://schemas.microsoft.com/office/drawing/2014/main" id="{6ED41A8E-1B1A-4CF8-9407-FE23AF914021}"/>
              </a:ext>
            </a:extLst>
          </p:cNvPr>
          <p:cNvSpPr>
            <a:spLocks noGrp="1"/>
          </p:cNvSpPr>
          <p:nvPr>
            <p:ph idx="1"/>
          </p:nvPr>
        </p:nvSpPr>
        <p:spPr>
          <a:xfrm>
            <a:off x="4729368" y="1212863"/>
            <a:ext cx="6231419" cy="2379405"/>
          </a:xfrm>
        </p:spPr>
        <p:txBody>
          <a:bodyPr anchor="ctr">
            <a:normAutofit/>
          </a:bodyPr>
          <a:lstStyle/>
          <a:p>
            <a:r>
              <a:rPr lang="tr-TR" sz="1800" noProof="1"/>
              <a:t>Simplest Method</a:t>
            </a:r>
          </a:p>
          <a:p>
            <a:r>
              <a:rPr lang="tr-TR" sz="1800" noProof="1"/>
              <a:t>It is also known as Nearest Method.</a:t>
            </a:r>
          </a:p>
          <a:p>
            <a:endParaRPr lang="en-US" sz="1800" dirty="0"/>
          </a:p>
        </p:txBody>
      </p:sp>
    </p:spTree>
    <p:extLst>
      <p:ext uri="{BB962C8B-B14F-4D97-AF65-F5344CB8AC3E}">
        <p14:creationId xmlns:p14="http://schemas.microsoft.com/office/powerpoint/2010/main" val="2832838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00E8A51-0CB7-46B8-9E5F-2498BF3052B1}"/>
              </a:ext>
            </a:extLst>
          </p:cNvPr>
          <p:cNvSpPr>
            <a:spLocks noGrp="1"/>
          </p:cNvSpPr>
          <p:nvPr>
            <p:ph type="title"/>
          </p:nvPr>
        </p:nvSpPr>
        <p:spPr>
          <a:xfrm>
            <a:off x="888631" y="2358391"/>
            <a:ext cx="3498979" cy="2453676"/>
          </a:xfrm>
        </p:spPr>
        <p:txBody>
          <a:bodyPr>
            <a:normAutofit/>
          </a:bodyPr>
          <a:lstStyle/>
          <a:p>
            <a:pPr algn="ctr"/>
            <a:r>
              <a:rPr lang="en-US" sz="3300" dirty="0">
                <a:solidFill>
                  <a:srgbClr val="FFFFFE"/>
                </a:solidFill>
              </a:rPr>
              <a:t>Complete Linkage (Furthest Method)</a:t>
            </a:r>
          </a:p>
        </p:txBody>
      </p:sp>
      <p:sp>
        <p:nvSpPr>
          <p:cNvPr id="3" name="Content Placeholder 2">
            <a:extLst>
              <a:ext uri="{FF2B5EF4-FFF2-40B4-BE49-F238E27FC236}">
                <a16:creationId xmlns:a16="http://schemas.microsoft.com/office/drawing/2014/main" id="{8D638491-8C9C-4D7D-B017-DF9FC48AB475}"/>
              </a:ext>
            </a:extLst>
          </p:cNvPr>
          <p:cNvSpPr>
            <a:spLocks noGrp="1"/>
          </p:cNvSpPr>
          <p:nvPr>
            <p:ph idx="1"/>
          </p:nvPr>
        </p:nvSpPr>
        <p:spPr>
          <a:xfrm>
            <a:off x="5102408" y="1687009"/>
            <a:ext cx="6281873" cy="2393369"/>
          </a:xfrm>
        </p:spPr>
        <p:txBody>
          <a:bodyPr anchor="ctr">
            <a:normAutofit/>
          </a:bodyPr>
          <a:lstStyle/>
          <a:p>
            <a:r>
              <a:rPr lang="tr-TR" sz="2000" noProof="1"/>
              <a:t>It is also known furthest method</a:t>
            </a:r>
          </a:p>
          <a:p>
            <a:r>
              <a:rPr lang="tr-TR" sz="2000" noProof="1"/>
              <a:t>It’s similar to Nearest Method.</a:t>
            </a:r>
          </a:p>
          <a:p>
            <a:r>
              <a:rPr lang="tr-TR" sz="2000" noProof="1"/>
              <a:t>İt’s effective for small and intensive data.</a:t>
            </a:r>
          </a:p>
          <a:p>
            <a:endParaRPr lang="en-US" sz="1800" b="1" dirty="0"/>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463F326-6B0A-46FE-B94D-C8C2464E3E02}"/>
              </a:ext>
            </a:extLst>
          </p:cNvPr>
          <p:cNvPicPr>
            <a:picLocks noChangeAspect="1"/>
          </p:cNvPicPr>
          <p:nvPr/>
        </p:nvPicPr>
        <p:blipFill>
          <a:blip r:embed="rId2"/>
          <a:stretch>
            <a:fillRect/>
          </a:stretch>
        </p:blipFill>
        <p:spPr>
          <a:xfrm>
            <a:off x="5127895" y="4024871"/>
            <a:ext cx="5956764" cy="1295635"/>
          </a:xfrm>
          <a:prstGeom prst="rect">
            <a:avLst/>
          </a:prstGeom>
          <a:ln w="9525">
            <a:noFill/>
          </a:ln>
        </p:spPr>
      </p:pic>
    </p:spTree>
    <p:extLst>
      <p:ext uri="{BB962C8B-B14F-4D97-AF65-F5344CB8AC3E}">
        <p14:creationId xmlns:p14="http://schemas.microsoft.com/office/powerpoint/2010/main" val="3086259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text&#10;&#10;Description automatically generated">
            <a:extLst>
              <a:ext uri="{FF2B5EF4-FFF2-40B4-BE49-F238E27FC236}">
                <a16:creationId xmlns:a16="http://schemas.microsoft.com/office/drawing/2014/main" id="{E83C623F-8FB8-4F72-BD02-60B375A447E4}"/>
              </a:ext>
            </a:extLst>
          </p:cNvPr>
          <p:cNvPicPr>
            <a:picLocks noChangeAspect="1"/>
          </p:cNvPicPr>
          <p:nvPr/>
        </p:nvPicPr>
        <p:blipFill>
          <a:blip r:embed="rId2"/>
          <a:stretch>
            <a:fillRect/>
          </a:stretch>
        </p:blipFill>
        <p:spPr>
          <a:xfrm>
            <a:off x="2357028" y="643466"/>
            <a:ext cx="7477943" cy="5571067"/>
          </a:xfrm>
          <a:prstGeom prst="rect">
            <a:avLst/>
          </a:prstGeom>
        </p:spPr>
      </p:pic>
      <p:sp>
        <p:nvSpPr>
          <p:cNvPr id="2" name="TextBox 1">
            <a:extLst>
              <a:ext uri="{FF2B5EF4-FFF2-40B4-BE49-F238E27FC236}">
                <a16:creationId xmlns:a16="http://schemas.microsoft.com/office/drawing/2014/main" id="{9525AACE-356C-41B8-A006-53F21ACC1990}"/>
              </a:ext>
            </a:extLst>
          </p:cNvPr>
          <p:cNvSpPr txBox="1"/>
          <p:nvPr/>
        </p:nvSpPr>
        <p:spPr>
          <a:xfrm>
            <a:off x="6639339" y="6533322"/>
            <a:ext cx="3195632" cy="246221"/>
          </a:xfrm>
          <a:prstGeom prst="rect">
            <a:avLst/>
          </a:prstGeom>
          <a:noFill/>
        </p:spPr>
        <p:txBody>
          <a:bodyPr wrap="square" rtlCol="0">
            <a:spAutoFit/>
          </a:bodyPr>
          <a:lstStyle/>
          <a:p>
            <a:r>
              <a:rPr lang="tr-TR" sz="1000" dirty="0"/>
              <a:t>Source:</a:t>
            </a:r>
            <a:r>
              <a:rPr lang="en-US" sz="1000" dirty="0">
                <a:hlinkClick r:id="rId3"/>
              </a:rPr>
              <a:t>https://www.youtube.com/watch?v=VMyXc3SiEqs</a:t>
            </a:r>
            <a:endParaRPr lang="en-US" sz="1000" dirty="0"/>
          </a:p>
        </p:txBody>
      </p:sp>
    </p:spTree>
    <p:extLst>
      <p:ext uri="{BB962C8B-B14F-4D97-AF65-F5344CB8AC3E}">
        <p14:creationId xmlns:p14="http://schemas.microsoft.com/office/powerpoint/2010/main" val="570869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40FE717-3F73-4F1B-8CC0-B027F2FEC6F8}"/>
              </a:ext>
            </a:extLst>
          </p:cNvPr>
          <p:cNvPicPr>
            <a:picLocks noChangeAspect="1"/>
          </p:cNvPicPr>
          <p:nvPr/>
        </p:nvPicPr>
        <p:blipFill>
          <a:blip r:embed="rId2"/>
          <a:stretch>
            <a:fillRect/>
          </a:stretch>
        </p:blipFill>
        <p:spPr>
          <a:xfrm>
            <a:off x="2547549" y="643466"/>
            <a:ext cx="7096902" cy="5571067"/>
          </a:xfrm>
          <a:prstGeom prst="rect">
            <a:avLst/>
          </a:prstGeom>
        </p:spPr>
      </p:pic>
    </p:spTree>
    <p:extLst>
      <p:ext uri="{BB962C8B-B14F-4D97-AF65-F5344CB8AC3E}">
        <p14:creationId xmlns:p14="http://schemas.microsoft.com/office/powerpoint/2010/main" val="2635849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4235454-E2B6-439A-BDD2-9F82E4CED4E2}"/>
              </a:ext>
            </a:extLst>
          </p:cNvPr>
          <p:cNvPicPr>
            <a:picLocks noChangeAspect="1"/>
          </p:cNvPicPr>
          <p:nvPr/>
        </p:nvPicPr>
        <p:blipFill>
          <a:blip r:embed="rId2"/>
          <a:stretch>
            <a:fillRect/>
          </a:stretch>
        </p:blipFill>
        <p:spPr>
          <a:xfrm>
            <a:off x="2635710" y="232649"/>
            <a:ext cx="6920580" cy="5571067"/>
          </a:xfrm>
          <a:prstGeom prst="rect">
            <a:avLst/>
          </a:prstGeom>
        </p:spPr>
      </p:pic>
      <p:sp>
        <p:nvSpPr>
          <p:cNvPr id="2" name="TextBox 1">
            <a:extLst>
              <a:ext uri="{FF2B5EF4-FFF2-40B4-BE49-F238E27FC236}">
                <a16:creationId xmlns:a16="http://schemas.microsoft.com/office/drawing/2014/main" id="{8ED02B03-E1A8-414F-A6D4-916CD890FD4E}"/>
              </a:ext>
            </a:extLst>
          </p:cNvPr>
          <p:cNvSpPr txBox="1"/>
          <p:nvPr/>
        </p:nvSpPr>
        <p:spPr>
          <a:xfrm>
            <a:off x="6930887" y="6268278"/>
            <a:ext cx="2716696" cy="400110"/>
          </a:xfrm>
          <a:prstGeom prst="rect">
            <a:avLst/>
          </a:prstGeom>
          <a:noFill/>
        </p:spPr>
        <p:txBody>
          <a:bodyPr wrap="square" rtlCol="0">
            <a:spAutoFit/>
          </a:bodyPr>
          <a:lstStyle/>
          <a:p>
            <a:r>
              <a:rPr lang="tr-TR" sz="1000" dirty="0"/>
              <a:t>Source:</a:t>
            </a:r>
            <a:r>
              <a:rPr lang="en-US" sz="1000" dirty="0">
                <a:hlinkClick r:id="rId3"/>
              </a:rPr>
              <a:t>https://www.youtube.com/watch?v=VMyXc3SiEqs</a:t>
            </a:r>
            <a:endParaRPr lang="en-US" sz="1000" dirty="0"/>
          </a:p>
        </p:txBody>
      </p:sp>
    </p:spTree>
    <p:extLst>
      <p:ext uri="{BB962C8B-B14F-4D97-AF65-F5344CB8AC3E}">
        <p14:creationId xmlns:p14="http://schemas.microsoft.com/office/powerpoint/2010/main" val="2477345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75B38C4-CD6A-4BC5-B205-422A7BF0BA4F}"/>
              </a:ext>
            </a:extLst>
          </p:cNvPr>
          <p:cNvSpPr>
            <a:spLocks noGrp="1"/>
          </p:cNvSpPr>
          <p:nvPr>
            <p:ph type="ctrTitle"/>
          </p:nvPr>
        </p:nvSpPr>
        <p:spPr>
          <a:xfrm>
            <a:off x="6590662" y="4267832"/>
            <a:ext cx="4805996" cy="1297115"/>
          </a:xfrm>
        </p:spPr>
        <p:txBody>
          <a:bodyPr anchor="t">
            <a:normAutofit/>
          </a:bodyPr>
          <a:lstStyle/>
          <a:p>
            <a:pPr algn="l"/>
            <a:r>
              <a:rPr lang="tr-TR" sz="4100" b="1">
                <a:solidFill>
                  <a:srgbClr val="000000"/>
                </a:solidFill>
              </a:rPr>
              <a:t>CLUSTER ANALYSIS FOR TURKISH BANKS</a:t>
            </a:r>
            <a:endParaRPr lang="en-US" sz="4100" b="1">
              <a:solidFill>
                <a:srgbClr val="000000"/>
              </a:solidFill>
            </a:endParaRPr>
          </a:p>
        </p:txBody>
      </p:sp>
      <p:sp>
        <p:nvSpPr>
          <p:cNvPr id="1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Bank">
            <a:extLst>
              <a:ext uri="{FF2B5EF4-FFF2-40B4-BE49-F238E27FC236}">
                <a16:creationId xmlns:a16="http://schemas.microsoft.com/office/drawing/2014/main" id="{8C32545A-4BDB-4CEE-BBE1-9492034055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20019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D225C25-E141-49D9-ACFB-EA97F506BEDE}"/>
              </a:ext>
            </a:extLst>
          </p:cNvPr>
          <p:cNvPicPr>
            <a:picLocks noChangeAspect="1"/>
          </p:cNvPicPr>
          <p:nvPr/>
        </p:nvPicPr>
        <p:blipFill>
          <a:blip r:embed="rId2"/>
          <a:stretch>
            <a:fillRect/>
          </a:stretch>
        </p:blipFill>
        <p:spPr>
          <a:xfrm>
            <a:off x="1183957" y="0"/>
            <a:ext cx="5191125" cy="6858000"/>
          </a:xfrm>
          <a:prstGeom prst="rect">
            <a:avLst/>
          </a:prstGeom>
        </p:spPr>
      </p:pic>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0"/>
            <a:ext cx="5306084" cy="4675238"/>
          </a:xfrm>
        </p:spPr>
        <p:txBody>
          <a:bodyPr anchor="ctr">
            <a:norm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p:txBody>
      </p:sp>
    </p:spTree>
    <p:extLst>
      <p:ext uri="{BB962C8B-B14F-4D97-AF65-F5344CB8AC3E}">
        <p14:creationId xmlns:p14="http://schemas.microsoft.com/office/powerpoint/2010/main" val="4093409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294966"/>
            <a:ext cx="5306084" cy="4675238"/>
          </a:xfrm>
        </p:spPr>
        <p:txBody>
          <a:bodyPr anchor="ctr">
            <a:norm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p:txBody>
      </p:sp>
      <p:pic>
        <p:nvPicPr>
          <p:cNvPr id="2" name="Picture 1">
            <a:extLst>
              <a:ext uri="{FF2B5EF4-FFF2-40B4-BE49-F238E27FC236}">
                <a16:creationId xmlns:a16="http://schemas.microsoft.com/office/drawing/2014/main" id="{CC0F666E-1DD1-4EFC-BDF1-D25BF66DD842}"/>
              </a:ext>
            </a:extLst>
          </p:cNvPr>
          <p:cNvPicPr>
            <a:picLocks noChangeAspect="1"/>
          </p:cNvPicPr>
          <p:nvPr/>
        </p:nvPicPr>
        <p:blipFill>
          <a:blip r:embed="rId2"/>
          <a:stretch>
            <a:fillRect/>
          </a:stretch>
        </p:blipFill>
        <p:spPr>
          <a:xfrm>
            <a:off x="988046" y="0"/>
            <a:ext cx="5191125" cy="6858000"/>
          </a:xfrm>
          <a:prstGeom prst="rect">
            <a:avLst/>
          </a:prstGeom>
        </p:spPr>
      </p:pic>
    </p:spTree>
    <p:extLst>
      <p:ext uri="{BB962C8B-B14F-4D97-AF65-F5344CB8AC3E}">
        <p14:creationId xmlns:p14="http://schemas.microsoft.com/office/powerpoint/2010/main" val="283249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E4F293-0A40-4AA3-8747-1C7D9F3E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D1CC8B8-2CD1-45F6-9CED-CA31040022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D0486316-3F2D-434E-AF23-A8EDD6E78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AF5945E-96EF-472A-8B30-5AC427AA4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F43F39F5-753C-4BA6-AF2B-6F0EEE25A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2CC5073C-8188-4DE4-B2AB-9C87DDA4F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AEF2074A-D7D4-4AF6-866A-31DDF66B1F7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CEC3846-4F43-4C19-A3C1-C39D8425E431}"/>
              </a:ext>
            </a:extLst>
          </p:cNvPr>
          <p:cNvSpPr>
            <a:spLocks noGrp="1"/>
          </p:cNvSpPr>
          <p:nvPr>
            <p:ph type="title"/>
          </p:nvPr>
        </p:nvSpPr>
        <p:spPr>
          <a:xfrm>
            <a:off x="1353666" y="759805"/>
            <a:ext cx="10000133" cy="1325563"/>
          </a:xfrm>
        </p:spPr>
        <p:txBody>
          <a:bodyPr>
            <a:normAutofit/>
          </a:bodyPr>
          <a:lstStyle/>
          <a:p>
            <a:r>
              <a:rPr lang="en-US" dirty="0"/>
              <a:t>Answer questions such as:</a:t>
            </a:r>
            <a:br>
              <a:rPr lang="en-US" sz="4000" dirty="0">
                <a:solidFill>
                  <a:srgbClr val="FFFFFF"/>
                </a:solidFill>
              </a:rPr>
            </a:br>
            <a:endParaRPr lang="en-US" sz="4000" b="1" dirty="0">
              <a:solidFill>
                <a:srgbClr val="FFFFFF"/>
              </a:solidFill>
            </a:endParaRPr>
          </a:p>
        </p:txBody>
      </p:sp>
      <p:graphicFrame>
        <p:nvGraphicFramePr>
          <p:cNvPr id="5" name="Content Placeholder 2">
            <a:extLst>
              <a:ext uri="{FF2B5EF4-FFF2-40B4-BE49-F238E27FC236}">
                <a16:creationId xmlns:a16="http://schemas.microsoft.com/office/drawing/2014/main" id="{C57D0023-56E9-4292-A82C-831006966E9F}"/>
              </a:ext>
            </a:extLst>
          </p:cNvPr>
          <p:cNvGraphicFramePr>
            <a:graphicFrameLocks noGrp="1"/>
          </p:cNvGraphicFramePr>
          <p:nvPr>
            <p:ph idx="1"/>
            <p:extLst>
              <p:ext uri="{D42A27DB-BD31-4B8C-83A1-F6EECF244321}">
                <p14:modId xmlns:p14="http://schemas.microsoft.com/office/powerpoint/2010/main" val="3579744707"/>
              </p:ext>
            </p:extLst>
          </p:nvPr>
        </p:nvGraphicFramePr>
        <p:xfrm>
          <a:off x="1119322" y="2569200"/>
          <a:ext cx="10410267" cy="3821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03166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368706"/>
            <a:ext cx="5306084" cy="4675238"/>
          </a:xfrm>
        </p:spPr>
        <p:txBody>
          <a:bodyPr anchor="ctr">
            <a:norm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p:txBody>
      </p:sp>
      <p:pic>
        <p:nvPicPr>
          <p:cNvPr id="3" name="Picture 2">
            <a:extLst>
              <a:ext uri="{FF2B5EF4-FFF2-40B4-BE49-F238E27FC236}">
                <a16:creationId xmlns:a16="http://schemas.microsoft.com/office/drawing/2014/main" id="{C4150F58-2692-4E94-825A-1AF139648EDF}"/>
              </a:ext>
            </a:extLst>
          </p:cNvPr>
          <p:cNvPicPr>
            <a:picLocks noChangeAspect="1"/>
          </p:cNvPicPr>
          <p:nvPr/>
        </p:nvPicPr>
        <p:blipFill>
          <a:blip r:embed="rId2"/>
          <a:stretch>
            <a:fillRect/>
          </a:stretch>
        </p:blipFill>
        <p:spPr>
          <a:xfrm>
            <a:off x="1183957" y="-28183"/>
            <a:ext cx="5191125" cy="6858000"/>
          </a:xfrm>
          <a:prstGeom prst="rect">
            <a:avLst/>
          </a:prstGeom>
        </p:spPr>
      </p:pic>
    </p:spTree>
    <p:extLst>
      <p:ext uri="{BB962C8B-B14F-4D97-AF65-F5344CB8AC3E}">
        <p14:creationId xmlns:p14="http://schemas.microsoft.com/office/powerpoint/2010/main" val="1756539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294966"/>
            <a:ext cx="5306084" cy="4675238"/>
          </a:xfrm>
        </p:spPr>
        <p:txBody>
          <a:bodyPr anchor="ctr">
            <a:norm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Total </a:t>
            </a:r>
            <a:r>
              <a:rPr lang="tr-TR" sz="1400" dirty="0" err="1">
                <a:solidFill>
                  <a:srgbClr val="000000"/>
                </a:solidFill>
              </a:rPr>
              <a:t>Loans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p:txBody>
      </p:sp>
      <p:pic>
        <p:nvPicPr>
          <p:cNvPr id="2" name="Picture 1">
            <a:extLst>
              <a:ext uri="{FF2B5EF4-FFF2-40B4-BE49-F238E27FC236}">
                <a16:creationId xmlns:a16="http://schemas.microsoft.com/office/drawing/2014/main" id="{3A0BB369-FB54-48F9-8133-0CEC149D041F}"/>
              </a:ext>
            </a:extLst>
          </p:cNvPr>
          <p:cNvPicPr>
            <a:picLocks noChangeAspect="1"/>
          </p:cNvPicPr>
          <p:nvPr/>
        </p:nvPicPr>
        <p:blipFill>
          <a:blip r:embed="rId2"/>
          <a:stretch>
            <a:fillRect/>
          </a:stretch>
        </p:blipFill>
        <p:spPr>
          <a:xfrm>
            <a:off x="1014060" y="0"/>
            <a:ext cx="5191125" cy="6858000"/>
          </a:xfrm>
          <a:prstGeom prst="rect">
            <a:avLst/>
          </a:prstGeom>
        </p:spPr>
      </p:pic>
    </p:spTree>
    <p:extLst>
      <p:ext uri="{BB962C8B-B14F-4D97-AF65-F5344CB8AC3E}">
        <p14:creationId xmlns:p14="http://schemas.microsoft.com/office/powerpoint/2010/main" val="1098136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294966"/>
            <a:ext cx="5306084" cy="4675238"/>
          </a:xfrm>
        </p:spPr>
        <p:txBody>
          <a:bodyPr anchor="ctr">
            <a:norm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Total </a:t>
            </a:r>
            <a:r>
              <a:rPr lang="tr-TR" sz="1400" dirty="0" err="1">
                <a:solidFill>
                  <a:srgbClr val="000000"/>
                </a:solidFill>
              </a:rPr>
              <a:t>Loans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Loans</a:t>
            </a:r>
            <a:r>
              <a:rPr lang="tr-TR" sz="1400" dirty="0">
                <a:solidFill>
                  <a:srgbClr val="000000"/>
                </a:solidFill>
              </a:rPr>
              <a:t>/Total </a:t>
            </a:r>
            <a:r>
              <a:rPr lang="tr-TR" sz="1400" dirty="0" err="1">
                <a:solidFill>
                  <a:srgbClr val="000000"/>
                </a:solidFill>
              </a:rPr>
              <a:t>Loans</a:t>
            </a:r>
            <a:endParaRPr lang="tr-TR" sz="1400" dirty="0">
              <a:solidFill>
                <a:srgbClr val="000000"/>
              </a:solidFill>
            </a:endParaRPr>
          </a:p>
        </p:txBody>
      </p:sp>
      <p:pic>
        <p:nvPicPr>
          <p:cNvPr id="3" name="Picture 2">
            <a:extLst>
              <a:ext uri="{FF2B5EF4-FFF2-40B4-BE49-F238E27FC236}">
                <a16:creationId xmlns:a16="http://schemas.microsoft.com/office/drawing/2014/main" id="{8D23EEC5-86BA-456D-937F-D914F5820E55}"/>
              </a:ext>
            </a:extLst>
          </p:cNvPr>
          <p:cNvPicPr>
            <a:picLocks noChangeAspect="1"/>
          </p:cNvPicPr>
          <p:nvPr/>
        </p:nvPicPr>
        <p:blipFill>
          <a:blip r:embed="rId2"/>
          <a:stretch>
            <a:fillRect/>
          </a:stretch>
        </p:blipFill>
        <p:spPr>
          <a:xfrm>
            <a:off x="1067284" y="0"/>
            <a:ext cx="5509990" cy="6858000"/>
          </a:xfrm>
          <a:prstGeom prst="rect">
            <a:avLst/>
          </a:prstGeom>
        </p:spPr>
      </p:pic>
    </p:spTree>
    <p:extLst>
      <p:ext uri="{BB962C8B-B14F-4D97-AF65-F5344CB8AC3E}">
        <p14:creationId xmlns:p14="http://schemas.microsoft.com/office/powerpoint/2010/main" val="1891248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294966"/>
            <a:ext cx="5306084" cy="4675238"/>
          </a:xfrm>
        </p:spPr>
        <p:txBody>
          <a:bodyPr anchor="ctr">
            <a:normAutofit lnSpcReduction="10000"/>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Total </a:t>
            </a:r>
            <a:r>
              <a:rPr lang="tr-TR" sz="1400" dirty="0" err="1">
                <a:solidFill>
                  <a:srgbClr val="000000"/>
                </a:solidFill>
              </a:rPr>
              <a:t>Loans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Loans</a:t>
            </a:r>
            <a:r>
              <a:rPr lang="tr-TR" sz="1400" dirty="0">
                <a:solidFill>
                  <a:srgbClr val="000000"/>
                </a:solidFill>
              </a:rPr>
              <a:t>/Total </a:t>
            </a:r>
            <a:r>
              <a:rPr lang="tr-TR" sz="1400" dirty="0" err="1">
                <a:solidFill>
                  <a:srgbClr val="000000"/>
                </a:solidFill>
              </a:rPr>
              <a:t>Loans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Assets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p:txBody>
      </p:sp>
      <p:pic>
        <p:nvPicPr>
          <p:cNvPr id="2" name="Picture 1">
            <a:extLst>
              <a:ext uri="{FF2B5EF4-FFF2-40B4-BE49-F238E27FC236}">
                <a16:creationId xmlns:a16="http://schemas.microsoft.com/office/drawing/2014/main" id="{C006275C-CE0C-4E99-AD41-82A770BF50B8}"/>
              </a:ext>
            </a:extLst>
          </p:cNvPr>
          <p:cNvPicPr>
            <a:picLocks noChangeAspect="1"/>
          </p:cNvPicPr>
          <p:nvPr/>
        </p:nvPicPr>
        <p:blipFill>
          <a:blip r:embed="rId2"/>
          <a:stretch>
            <a:fillRect/>
          </a:stretch>
        </p:blipFill>
        <p:spPr>
          <a:xfrm>
            <a:off x="1067284" y="0"/>
            <a:ext cx="5509990" cy="6858000"/>
          </a:xfrm>
          <a:prstGeom prst="rect">
            <a:avLst/>
          </a:prstGeom>
        </p:spPr>
      </p:pic>
    </p:spTree>
    <p:extLst>
      <p:ext uri="{BB962C8B-B14F-4D97-AF65-F5344CB8AC3E}">
        <p14:creationId xmlns:p14="http://schemas.microsoft.com/office/powerpoint/2010/main" val="1382003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9376" y="641195"/>
            <a:ext cx="5306084" cy="4675238"/>
          </a:xfrm>
        </p:spPr>
        <p:txBody>
          <a:bodyPr anchor="ctr">
            <a:no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Total </a:t>
            </a:r>
            <a:r>
              <a:rPr lang="tr-TR" sz="1400" dirty="0" err="1">
                <a:solidFill>
                  <a:srgbClr val="000000"/>
                </a:solidFill>
              </a:rPr>
              <a:t>Loans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Loans</a:t>
            </a:r>
            <a:r>
              <a:rPr lang="tr-TR" sz="1400" dirty="0">
                <a:solidFill>
                  <a:srgbClr val="000000"/>
                </a:solidFill>
              </a:rPr>
              <a:t>/Total </a:t>
            </a:r>
            <a:r>
              <a:rPr lang="tr-TR" sz="1400" dirty="0" err="1">
                <a:solidFill>
                  <a:srgbClr val="000000"/>
                </a:solidFill>
              </a:rPr>
              <a:t>Loans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Assets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Liquid </a:t>
            </a:r>
            <a:r>
              <a:rPr lang="tr-TR" sz="1400" dirty="0" err="1">
                <a:solidFill>
                  <a:srgbClr val="000000"/>
                </a:solidFill>
              </a:rPr>
              <a:t>Assets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Non-Interest</a:t>
            </a:r>
            <a:r>
              <a:rPr lang="tr-TR" sz="1400" dirty="0">
                <a:solidFill>
                  <a:srgbClr val="000000"/>
                </a:solidFill>
              </a:rPr>
              <a:t> </a:t>
            </a:r>
            <a:r>
              <a:rPr lang="tr-TR" sz="1400" dirty="0" err="1">
                <a:solidFill>
                  <a:srgbClr val="000000"/>
                </a:solidFill>
              </a:rPr>
              <a:t>Income</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p:txBody>
      </p:sp>
      <p:pic>
        <p:nvPicPr>
          <p:cNvPr id="4" name="Picture 3">
            <a:extLst>
              <a:ext uri="{FF2B5EF4-FFF2-40B4-BE49-F238E27FC236}">
                <a16:creationId xmlns:a16="http://schemas.microsoft.com/office/drawing/2014/main" id="{EF1748E5-2248-4BEB-9CE2-2EDD42887DB5}"/>
              </a:ext>
            </a:extLst>
          </p:cNvPr>
          <p:cNvPicPr>
            <a:picLocks noChangeAspect="1"/>
          </p:cNvPicPr>
          <p:nvPr/>
        </p:nvPicPr>
        <p:blipFill>
          <a:blip r:embed="rId2"/>
          <a:stretch>
            <a:fillRect/>
          </a:stretch>
        </p:blipFill>
        <p:spPr>
          <a:xfrm>
            <a:off x="1015584" y="0"/>
            <a:ext cx="5509990" cy="6858000"/>
          </a:xfrm>
          <a:prstGeom prst="rect">
            <a:avLst/>
          </a:prstGeom>
        </p:spPr>
      </p:pic>
    </p:spTree>
    <p:extLst>
      <p:ext uri="{BB962C8B-B14F-4D97-AF65-F5344CB8AC3E}">
        <p14:creationId xmlns:p14="http://schemas.microsoft.com/office/powerpoint/2010/main" val="387123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7ECE0F69-94D8-488F-84BF-5EDC579742FE}"/>
              </a:ext>
            </a:extLst>
          </p:cNvPr>
          <p:cNvSpPr>
            <a:spLocks noGrp="1"/>
          </p:cNvSpPr>
          <p:nvPr>
            <p:ph idx="1"/>
          </p:nvPr>
        </p:nvSpPr>
        <p:spPr>
          <a:xfrm>
            <a:off x="6630499" y="775271"/>
            <a:ext cx="5306084" cy="4675238"/>
          </a:xfrm>
        </p:spPr>
        <p:txBody>
          <a:bodyPr anchor="ctr">
            <a:noAutofit/>
          </a:bodyPr>
          <a:lstStyle/>
          <a:p>
            <a:pPr marL="0" indent="0">
              <a:buNone/>
            </a:pPr>
            <a:r>
              <a:rPr lang="tr-TR" sz="1600" dirty="0">
                <a:solidFill>
                  <a:srgbClr val="000000"/>
                </a:solidFill>
                <a:effectLst>
                  <a:outerShdw blurRad="38100" dist="38100" dir="2700000" algn="tl">
                    <a:srgbClr val="000000">
                      <a:alpha val="43137"/>
                    </a:srgbClr>
                  </a:outerShdw>
                </a:effectLst>
              </a:rPr>
              <a:t>Clustering </a:t>
            </a:r>
            <a:r>
              <a:rPr lang="tr-TR" sz="1600" dirty="0" err="1">
                <a:solidFill>
                  <a:srgbClr val="000000"/>
                </a:solidFill>
                <a:effectLst>
                  <a:outerShdw blurRad="38100" dist="38100" dir="2700000" algn="tl">
                    <a:srgbClr val="000000">
                      <a:alpha val="43137"/>
                    </a:srgbClr>
                  </a:outerShdw>
                </a:effectLst>
              </a:rPr>
              <a:t>method</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Ward’s</a:t>
            </a:r>
            <a:r>
              <a:rPr lang="tr-TR" sz="1400" dirty="0">
                <a:solidFill>
                  <a:srgbClr val="000000"/>
                </a:solidFill>
              </a:rPr>
              <a:t> </a:t>
            </a:r>
            <a:r>
              <a:rPr lang="tr-TR" sz="1400" dirty="0" err="1">
                <a:solidFill>
                  <a:srgbClr val="000000"/>
                </a:solidFill>
              </a:rPr>
              <a:t>Method</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Measure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Minkowski</a:t>
            </a:r>
            <a:endParaRPr lang="tr-TR" sz="1400" dirty="0">
              <a:solidFill>
                <a:srgbClr val="000000"/>
              </a:solidFill>
            </a:endParaRPr>
          </a:p>
          <a:p>
            <a:pPr marL="0" indent="0">
              <a:buNone/>
            </a:pPr>
            <a:endParaRPr lang="tr-TR" sz="1400" dirty="0">
              <a:solidFill>
                <a:srgbClr val="000000"/>
              </a:solidFill>
            </a:endParaRPr>
          </a:p>
          <a:p>
            <a:pPr marL="0" indent="0">
              <a:buNone/>
            </a:pPr>
            <a:r>
              <a:rPr lang="tr-TR" sz="1600" dirty="0" err="1">
                <a:solidFill>
                  <a:srgbClr val="000000"/>
                </a:solidFill>
                <a:effectLst>
                  <a:outerShdw blurRad="38100" dist="38100" dir="2700000" algn="tl">
                    <a:srgbClr val="000000">
                      <a:alpha val="43137"/>
                    </a:srgbClr>
                  </a:outerShdw>
                </a:effectLst>
              </a:rPr>
              <a:t>Variable</a:t>
            </a:r>
            <a:endParaRPr lang="tr-TR" sz="1600" dirty="0">
              <a:solidFill>
                <a:srgbClr val="000000"/>
              </a:solidFill>
              <a:effectLst>
                <a:outerShdw blurRad="38100" dist="38100" dir="2700000" algn="tl">
                  <a:srgbClr val="000000">
                    <a:alpha val="43137"/>
                  </a:srgbClr>
                </a:outerShdw>
              </a:effectLst>
            </a:endParaRPr>
          </a:p>
          <a:p>
            <a:pPr marL="0" indent="0">
              <a:buNone/>
            </a:pPr>
            <a:r>
              <a:rPr lang="tr-TR" sz="1400" dirty="0" err="1">
                <a:solidFill>
                  <a:srgbClr val="000000"/>
                </a:solidFill>
              </a:rPr>
              <a:t>Asset</a:t>
            </a:r>
            <a:r>
              <a:rPr lang="tr-TR" sz="1400" dirty="0">
                <a:solidFill>
                  <a:srgbClr val="000000"/>
                </a:solidFill>
              </a:rPr>
              <a:t> Size </a:t>
            </a:r>
          </a:p>
          <a:p>
            <a:pPr marL="0" indent="0">
              <a:buNone/>
            </a:pPr>
            <a:r>
              <a:rPr lang="tr-TR" sz="1400" dirty="0" err="1">
                <a:solidFill>
                  <a:srgbClr val="000000"/>
                </a:solidFill>
              </a:rPr>
              <a:t>Deposit</a:t>
            </a:r>
            <a:r>
              <a:rPr lang="tr-TR" sz="1400" dirty="0">
                <a:solidFill>
                  <a:srgbClr val="000000"/>
                </a:solidFill>
              </a:rPr>
              <a:t> Size </a:t>
            </a:r>
          </a:p>
          <a:p>
            <a:pPr marL="0" indent="0">
              <a:buNone/>
            </a:pPr>
            <a:r>
              <a:rPr lang="tr-TR" sz="1400" dirty="0" err="1">
                <a:solidFill>
                  <a:srgbClr val="000000"/>
                </a:solidFill>
              </a:rPr>
              <a:t>Loan</a:t>
            </a:r>
            <a:r>
              <a:rPr lang="tr-TR" sz="1400" dirty="0">
                <a:solidFill>
                  <a:srgbClr val="000000"/>
                </a:solidFill>
              </a:rPr>
              <a:t> Size</a:t>
            </a:r>
          </a:p>
          <a:p>
            <a:pPr marL="0" indent="0">
              <a:buNone/>
            </a:pPr>
            <a:r>
              <a:rPr lang="tr-TR" sz="1400" dirty="0">
                <a:solidFill>
                  <a:srgbClr val="000000"/>
                </a:solidFill>
              </a:rPr>
              <a:t>Total </a:t>
            </a:r>
            <a:r>
              <a:rPr lang="tr-TR" sz="1400" dirty="0" err="1">
                <a:solidFill>
                  <a:srgbClr val="000000"/>
                </a:solidFill>
              </a:rPr>
              <a:t>Deposits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Loans</a:t>
            </a:r>
            <a:r>
              <a:rPr lang="tr-TR" sz="1400" dirty="0">
                <a:solidFill>
                  <a:srgbClr val="000000"/>
                </a:solidFill>
              </a:rPr>
              <a:t> </a:t>
            </a:r>
            <a:r>
              <a:rPr lang="tr-TR" sz="1400" dirty="0" err="1">
                <a:solidFill>
                  <a:srgbClr val="000000"/>
                </a:solidFill>
              </a:rPr>
              <a:t>Received</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Total </a:t>
            </a:r>
            <a:r>
              <a:rPr lang="tr-TR" sz="1400" dirty="0" err="1">
                <a:solidFill>
                  <a:srgbClr val="000000"/>
                </a:solidFill>
              </a:rPr>
              <a:t>Loans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Loans</a:t>
            </a:r>
            <a:r>
              <a:rPr lang="tr-TR" sz="1400" dirty="0">
                <a:solidFill>
                  <a:srgbClr val="000000"/>
                </a:solidFill>
              </a:rPr>
              <a:t>/Total </a:t>
            </a:r>
            <a:r>
              <a:rPr lang="tr-TR" sz="1400" dirty="0" err="1">
                <a:solidFill>
                  <a:srgbClr val="000000"/>
                </a:solidFill>
              </a:rPr>
              <a:t>Loans</a:t>
            </a:r>
            <a:endParaRPr lang="tr-TR" sz="1400" dirty="0">
              <a:solidFill>
                <a:srgbClr val="000000"/>
              </a:solidFill>
            </a:endParaRPr>
          </a:p>
          <a:p>
            <a:pPr marL="0" indent="0">
              <a:buNone/>
            </a:pPr>
            <a:r>
              <a:rPr lang="tr-TR" sz="1400" dirty="0">
                <a:solidFill>
                  <a:srgbClr val="000000"/>
                </a:solidFill>
              </a:rPr>
              <a:t>TL </a:t>
            </a:r>
            <a:r>
              <a:rPr lang="tr-TR" sz="1400" dirty="0" err="1">
                <a:solidFill>
                  <a:srgbClr val="000000"/>
                </a:solidFill>
              </a:rPr>
              <a:t>Assets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Liquid </a:t>
            </a:r>
            <a:r>
              <a:rPr lang="tr-TR" sz="1400" dirty="0" err="1">
                <a:solidFill>
                  <a:srgbClr val="000000"/>
                </a:solidFill>
              </a:rPr>
              <a:t>Assets</a:t>
            </a:r>
            <a:r>
              <a:rPr lang="tr-TR" sz="1400" dirty="0">
                <a:solidFill>
                  <a:srgbClr val="000000"/>
                </a:solidFill>
              </a:rPr>
              <a:t> /Total </a:t>
            </a:r>
            <a:r>
              <a:rPr lang="tr-TR" sz="1400" dirty="0" err="1">
                <a:solidFill>
                  <a:srgbClr val="000000"/>
                </a:solidFill>
              </a:rPr>
              <a:t>Assets</a:t>
            </a:r>
            <a:endParaRPr lang="tr-TR" sz="1400" dirty="0">
              <a:solidFill>
                <a:srgbClr val="000000"/>
              </a:solidFill>
            </a:endParaRPr>
          </a:p>
          <a:p>
            <a:pPr marL="0" indent="0">
              <a:buNone/>
            </a:pPr>
            <a:r>
              <a:rPr lang="tr-TR" sz="1400" dirty="0" err="1">
                <a:solidFill>
                  <a:srgbClr val="000000"/>
                </a:solidFill>
              </a:rPr>
              <a:t>Non-Interest</a:t>
            </a:r>
            <a:r>
              <a:rPr lang="tr-TR" sz="1400" dirty="0">
                <a:solidFill>
                  <a:srgbClr val="000000"/>
                </a:solidFill>
              </a:rPr>
              <a:t> </a:t>
            </a:r>
            <a:r>
              <a:rPr lang="tr-TR" sz="1400" dirty="0" err="1">
                <a:solidFill>
                  <a:srgbClr val="000000"/>
                </a:solidFill>
              </a:rPr>
              <a:t>Income</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a:p>
            <a:pPr marL="0" indent="0">
              <a:buNone/>
            </a:pPr>
            <a:r>
              <a:rPr lang="tr-TR" sz="1400" dirty="0">
                <a:solidFill>
                  <a:srgbClr val="000000"/>
                </a:solidFill>
              </a:rPr>
              <a:t>Financial </a:t>
            </a:r>
            <a:r>
              <a:rPr lang="tr-TR" sz="1400" dirty="0" err="1">
                <a:solidFill>
                  <a:srgbClr val="000000"/>
                </a:solidFill>
              </a:rPr>
              <a:t>Assets</a:t>
            </a:r>
            <a:r>
              <a:rPr lang="tr-TR" sz="1400" dirty="0">
                <a:solidFill>
                  <a:srgbClr val="000000"/>
                </a:solidFill>
              </a:rPr>
              <a:t>/Total </a:t>
            </a:r>
            <a:r>
              <a:rPr lang="tr-TR" sz="1400" dirty="0" err="1">
                <a:solidFill>
                  <a:srgbClr val="000000"/>
                </a:solidFill>
              </a:rPr>
              <a:t>Assets</a:t>
            </a:r>
            <a:endParaRPr lang="tr-TR" sz="1400" dirty="0">
              <a:solidFill>
                <a:srgbClr val="000000"/>
              </a:solidFill>
            </a:endParaRPr>
          </a:p>
        </p:txBody>
      </p:sp>
      <p:pic>
        <p:nvPicPr>
          <p:cNvPr id="2" name="Picture 1">
            <a:extLst>
              <a:ext uri="{FF2B5EF4-FFF2-40B4-BE49-F238E27FC236}">
                <a16:creationId xmlns:a16="http://schemas.microsoft.com/office/drawing/2014/main" id="{395AFFFC-D6E2-4CC4-8FC1-876C333E1AB9}"/>
              </a:ext>
            </a:extLst>
          </p:cNvPr>
          <p:cNvPicPr>
            <a:picLocks noChangeAspect="1"/>
          </p:cNvPicPr>
          <p:nvPr/>
        </p:nvPicPr>
        <p:blipFill>
          <a:blip r:embed="rId2"/>
          <a:stretch>
            <a:fillRect/>
          </a:stretch>
        </p:blipFill>
        <p:spPr>
          <a:xfrm>
            <a:off x="1014060" y="0"/>
            <a:ext cx="5509990" cy="6858000"/>
          </a:xfrm>
          <a:prstGeom prst="rect">
            <a:avLst/>
          </a:prstGeom>
        </p:spPr>
      </p:pic>
    </p:spTree>
    <p:extLst>
      <p:ext uri="{BB962C8B-B14F-4D97-AF65-F5344CB8AC3E}">
        <p14:creationId xmlns:p14="http://schemas.microsoft.com/office/powerpoint/2010/main" val="1558264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7A9150A-B11B-43D5-8BE8-2FDF3FD36B95}"/>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100" kern="1200" dirty="0">
                <a:solidFill>
                  <a:srgbClr val="000000"/>
                </a:solidFill>
                <a:latin typeface="+mj-lt"/>
                <a:ea typeface="+mj-ea"/>
                <a:cs typeface="+mj-cs"/>
              </a:rPr>
              <a:t>Data Used for Clustering</a:t>
            </a:r>
          </a:p>
        </p:txBody>
      </p:sp>
      <p:sp>
        <p:nvSpPr>
          <p:cNvPr id="13"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Bar chart">
            <a:extLst>
              <a:ext uri="{FF2B5EF4-FFF2-40B4-BE49-F238E27FC236}">
                <a16:creationId xmlns:a16="http://schemas.microsoft.com/office/drawing/2014/main" id="{8C8A34E9-DA11-4B83-BBDF-CBC25B4A3A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426918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screenshot of a cell phone&#10;&#10;Description automatically generated">
            <a:extLst>
              <a:ext uri="{FF2B5EF4-FFF2-40B4-BE49-F238E27FC236}">
                <a16:creationId xmlns:a16="http://schemas.microsoft.com/office/drawing/2014/main" id="{4169FED9-53EF-4E71-8C8E-06BA5D3158D4}"/>
              </a:ext>
            </a:extLst>
          </p:cNvPr>
          <p:cNvPicPr>
            <a:picLocks noChangeAspect="1"/>
          </p:cNvPicPr>
          <p:nvPr/>
        </p:nvPicPr>
        <p:blipFill>
          <a:blip r:embed="rId2"/>
          <a:stretch>
            <a:fillRect/>
          </a:stretch>
        </p:blipFill>
        <p:spPr>
          <a:xfrm>
            <a:off x="2092642" y="1123493"/>
            <a:ext cx="7536230" cy="4823187"/>
          </a:xfrm>
          <a:prstGeom prst="rect">
            <a:avLst/>
          </a:prstGeom>
          <a:ln>
            <a:noFill/>
          </a:ln>
        </p:spPr>
      </p:pic>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99CDD34-63F7-4D39-9C58-0D7C3E09FD1F}"/>
              </a:ext>
            </a:extLst>
          </p:cNvPr>
          <p:cNvSpPr txBox="1"/>
          <p:nvPr/>
        </p:nvSpPr>
        <p:spPr>
          <a:xfrm>
            <a:off x="2092642" y="1201175"/>
            <a:ext cx="7778833" cy="338554"/>
          </a:xfrm>
          <a:prstGeom prst="rect">
            <a:avLst/>
          </a:prstGeom>
          <a:solidFill>
            <a:schemeClr val="bg1"/>
          </a:solidFill>
        </p:spPr>
        <p:txBody>
          <a:bodyPr wrap="square" rtlCol="0">
            <a:spAutoFit/>
          </a:bodyPr>
          <a:lstStyle/>
          <a:p>
            <a:pPr algn="ctr"/>
            <a:r>
              <a:rPr lang="tr-TR" sz="1600" dirty="0" err="1">
                <a:solidFill>
                  <a:schemeClr val="bg2">
                    <a:lumMod val="50000"/>
                  </a:schemeClr>
                </a:solidFill>
              </a:rPr>
              <a:t>Loans</a:t>
            </a:r>
            <a:r>
              <a:rPr lang="tr-TR" sz="1600" dirty="0">
                <a:solidFill>
                  <a:schemeClr val="bg2">
                    <a:lumMod val="50000"/>
                  </a:schemeClr>
                </a:solidFill>
              </a:rPr>
              <a:t>(</a:t>
            </a:r>
            <a:r>
              <a:rPr lang="tr-TR" sz="1600" dirty="0" err="1">
                <a:solidFill>
                  <a:schemeClr val="bg2">
                    <a:lumMod val="50000"/>
                  </a:schemeClr>
                </a:solidFill>
              </a:rPr>
              <a:t>Liability</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964310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Isosceles Triangle 3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CEDE04-7700-4F13-BA86-C3CF06AF76A0}"/>
              </a:ext>
            </a:extLst>
          </p:cNvPr>
          <p:cNvPicPr>
            <a:picLocks noChangeAspect="1"/>
          </p:cNvPicPr>
          <p:nvPr/>
        </p:nvPicPr>
        <p:blipFill>
          <a:blip r:embed="rId2"/>
          <a:stretch>
            <a:fillRect/>
          </a:stretch>
        </p:blipFill>
        <p:spPr>
          <a:xfrm>
            <a:off x="2240339" y="996746"/>
            <a:ext cx="7916456" cy="4769664"/>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90ADE36-95E7-4030-8BC1-43B18F5E9BF9}"/>
              </a:ext>
            </a:extLst>
          </p:cNvPr>
          <p:cNvSpPr txBox="1"/>
          <p:nvPr/>
        </p:nvSpPr>
        <p:spPr>
          <a:xfrm>
            <a:off x="1964959" y="1212232"/>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19645213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3666A483-50DA-4A3B-AAF7-9AD39C3973F7}"/>
              </a:ext>
            </a:extLst>
          </p:cNvPr>
          <p:cNvPicPr>
            <a:picLocks noChangeAspect="1"/>
          </p:cNvPicPr>
          <p:nvPr/>
        </p:nvPicPr>
        <p:blipFill>
          <a:blip r:embed="rId2"/>
          <a:stretch>
            <a:fillRect/>
          </a:stretch>
        </p:blipFill>
        <p:spPr>
          <a:xfrm>
            <a:off x="2019181" y="1027503"/>
            <a:ext cx="8153638" cy="48514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C08C64-B999-4834-8B59-C5A3F3DD8DD1}"/>
              </a:ext>
            </a:extLst>
          </p:cNvPr>
          <p:cNvSpPr txBox="1"/>
          <p:nvPr/>
        </p:nvSpPr>
        <p:spPr>
          <a:xfrm>
            <a:off x="1850039" y="1142284"/>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Total </a:t>
            </a:r>
            <a:r>
              <a:rPr lang="tr-TR" sz="1600" dirty="0" err="1">
                <a:solidFill>
                  <a:schemeClr val="bg2">
                    <a:lumMod val="50000"/>
                  </a:schemeClr>
                </a:solidFill>
              </a:rPr>
              <a:t>Deposits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47097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93587-D152-4C5F-A819-B272F04C8060}"/>
              </a:ext>
            </a:extLst>
          </p:cNvPr>
          <p:cNvSpPr>
            <a:spLocks noGrp="1"/>
          </p:cNvSpPr>
          <p:nvPr>
            <p:ph type="title"/>
          </p:nvPr>
        </p:nvSpPr>
        <p:spPr>
          <a:xfrm>
            <a:off x="1115568" y="548640"/>
            <a:ext cx="10168128" cy="1179576"/>
          </a:xfrm>
        </p:spPr>
        <p:txBody>
          <a:bodyPr>
            <a:normAutofit/>
          </a:bodyPr>
          <a:lstStyle/>
          <a:p>
            <a:r>
              <a:rPr lang="tr-TR" sz="4000" b="1" dirty="0"/>
              <a:t>Cluster Analysis</a:t>
            </a:r>
            <a:endParaRPr lang="en-US" sz="4000" dirty="0"/>
          </a:p>
        </p:txBody>
      </p:sp>
      <p:sp>
        <p:nvSpPr>
          <p:cNvPr id="20" name="Rectangle 19">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object, clock, black, dark&#10;&#10;Description automatically generated">
            <a:extLst>
              <a:ext uri="{FF2B5EF4-FFF2-40B4-BE49-F238E27FC236}">
                <a16:creationId xmlns:a16="http://schemas.microsoft.com/office/drawing/2014/main" id="{6955DBC1-F93A-4AFC-A27C-31D60685D4A3}"/>
              </a:ext>
            </a:extLst>
          </p:cNvPr>
          <p:cNvPicPr>
            <a:picLocks noChangeAspect="1"/>
          </p:cNvPicPr>
          <p:nvPr/>
        </p:nvPicPr>
        <p:blipFill rotWithShape="1">
          <a:blip r:embed="rId3">
            <a:extLst>
              <a:ext uri="{28A0092B-C50C-407E-A947-70E740481C1C}">
                <a14:useLocalDpi xmlns:a14="http://schemas.microsoft.com/office/drawing/2010/main" val="0"/>
              </a:ext>
            </a:extLst>
          </a:blip>
          <a:srcRect r="2" b="8258"/>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7E09072E-E171-474C-855B-4E3E961C86A5}"/>
              </a:ext>
            </a:extLst>
          </p:cNvPr>
          <p:cNvSpPr>
            <a:spLocks noGrp="1"/>
          </p:cNvSpPr>
          <p:nvPr>
            <p:ph idx="1"/>
          </p:nvPr>
        </p:nvSpPr>
        <p:spPr>
          <a:xfrm>
            <a:off x="7411453" y="2478024"/>
            <a:ext cx="3872243" cy="3694176"/>
          </a:xfrm>
        </p:spPr>
        <p:txBody>
          <a:bodyPr anchor="ctr">
            <a:normAutofit/>
          </a:bodyPr>
          <a:lstStyle/>
          <a:p>
            <a:r>
              <a:rPr lang="en-US" sz="1800" b="1" dirty="0"/>
              <a:t>Cluster analysis</a:t>
            </a:r>
            <a:r>
              <a:rPr lang="en-US" sz="1800" dirty="0"/>
              <a:t> or </a:t>
            </a:r>
            <a:r>
              <a:rPr lang="en-US" sz="1800" b="1" dirty="0"/>
              <a:t>clustering</a:t>
            </a:r>
            <a:r>
              <a:rPr lang="en-US" sz="1800" dirty="0"/>
              <a:t> is the task of grouping a set of objects in such a way that objects in the same group (called a </a:t>
            </a:r>
            <a:r>
              <a:rPr lang="en-US" sz="1800" b="1" dirty="0"/>
              <a:t>cluster</a:t>
            </a:r>
            <a:r>
              <a:rPr lang="en-US" sz="1800" dirty="0"/>
              <a:t>) are more similar (in some sense) to each other than to those in other groups (clusters).</a:t>
            </a:r>
            <a:endParaRPr lang="tr-TR" sz="1800" dirty="0"/>
          </a:p>
          <a:p>
            <a:pPr marL="0" indent="0">
              <a:buNone/>
            </a:pPr>
            <a:endParaRPr lang="tr-TR" sz="1800" dirty="0"/>
          </a:p>
        </p:txBody>
      </p:sp>
    </p:spTree>
    <p:extLst>
      <p:ext uri="{BB962C8B-B14F-4D97-AF65-F5344CB8AC3E}">
        <p14:creationId xmlns:p14="http://schemas.microsoft.com/office/powerpoint/2010/main" val="1181746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126FE129-8C8B-4F22-8669-1E83686FBEFC}"/>
              </a:ext>
            </a:extLst>
          </p:cNvPr>
          <p:cNvPicPr>
            <a:picLocks noChangeAspect="1"/>
          </p:cNvPicPr>
          <p:nvPr/>
        </p:nvPicPr>
        <p:blipFill>
          <a:blip r:embed="rId2"/>
          <a:stretch>
            <a:fillRect/>
          </a:stretch>
        </p:blipFill>
        <p:spPr>
          <a:xfrm>
            <a:off x="2189024" y="1043424"/>
            <a:ext cx="7813952" cy="490325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2000C36-E490-442B-ADE5-705C941B1F31}"/>
              </a:ext>
            </a:extLst>
          </p:cNvPr>
          <p:cNvSpPr txBox="1"/>
          <p:nvPr/>
        </p:nvSpPr>
        <p:spPr>
          <a:xfrm>
            <a:off x="1883417" y="1142283"/>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a:t>
            </a:r>
            <a:r>
              <a:rPr lang="tr-TR" sz="1600" dirty="0" err="1">
                <a:solidFill>
                  <a:schemeClr val="bg2">
                    <a:lumMod val="50000"/>
                  </a:schemeClr>
                </a:solidFill>
              </a:rPr>
              <a:t>Asset</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1094206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7C3E3D7-7386-4457-938B-5A19A966DAD7}"/>
              </a:ext>
            </a:extLst>
          </p:cNvPr>
          <p:cNvPicPr>
            <a:picLocks noChangeAspect="1"/>
          </p:cNvPicPr>
          <p:nvPr/>
        </p:nvPicPr>
        <p:blipFill>
          <a:blip r:embed="rId2"/>
          <a:stretch>
            <a:fillRect/>
          </a:stretch>
        </p:blipFill>
        <p:spPr>
          <a:xfrm>
            <a:off x="2052970" y="933323"/>
            <a:ext cx="8086059" cy="5013357"/>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4C4A0A-AAC1-4658-AF31-314C2F0884E8}"/>
              </a:ext>
            </a:extLst>
          </p:cNvPr>
          <p:cNvSpPr txBox="1"/>
          <p:nvPr/>
        </p:nvSpPr>
        <p:spPr>
          <a:xfrm>
            <a:off x="1850039" y="948153"/>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TL </a:t>
            </a:r>
            <a:r>
              <a:rPr lang="tr-TR" sz="1600" dirty="0" err="1">
                <a:solidFill>
                  <a:schemeClr val="bg2">
                    <a:lumMod val="50000"/>
                  </a:schemeClr>
                </a:solidFill>
              </a:rPr>
              <a:t>Loans</a:t>
            </a:r>
            <a:r>
              <a:rPr lang="tr-TR" sz="1600" dirty="0">
                <a:solidFill>
                  <a:schemeClr val="bg2">
                    <a:lumMod val="50000"/>
                  </a:schemeClr>
                </a:solidFill>
              </a:rPr>
              <a:t>(</a:t>
            </a:r>
            <a:r>
              <a:rPr lang="tr-TR" sz="1600" dirty="0" err="1">
                <a:solidFill>
                  <a:schemeClr val="bg2">
                    <a:lumMod val="50000"/>
                  </a:schemeClr>
                </a:solidFill>
              </a:rPr>
              <a:t>Asset</a:t>
            </a:r>
            <a:r>
              <a:rPr lang="tr-TR" sz="1600" dirty="0">
                <a:solidFill>
                  <a:schemeClr val="bg2">
                    <a:lumMod val="50000"/>
                  </a:schemeClr>
                </a:solidFill>
              </a:rPr>
              <a:t>)/Total </a:t>
            </a:r>
            <a:r>
              <a:rPr lang="tr-TR" sz="1600" dirty="0" err="1">
                <a:solidFill>
                  <a:schemeClr val="bg2">
                    <a:lumMod val="50000"/>
                  </a:schemeClr>
                </a:solidFill>
              </a:rPr>
              <a:t>Loans</a:t>
            </a:r>
            <a:endParaRPr lang="en-US" sz="1600" dirty="0">
              <a:solidFill>
                <a:schemeClr val="bg2">
                  <a:lumMod val="50000"/>
                </a:schemeClr>
              </a:solidFill>
            </a:endParaRPr>
          </a:p>
        </p:txBody>
      </p:sp>
    </p:spTree>
    <p:extLst>
      <p:ext uri="{BB962C8B-B14F-4D97-AF65-F5344CB8AC3E}">
        <p14:creationId xmlns:p14="http://schemas.microsoft.com/office/powerpoint/2010/main" val="2233310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B6704AEF-8337-48E0-BD14-F9043C20F90A}"/>
              </a:ext>
            </a:extLst>
          </p:cNvPr>
          <p:cNvPicPr>
            <a:picLocks noChangeAspect="1"/>
          </p:cNvPicPr>
          <p:nvPr/>
        </p:nvPicPr>
        <p:blipFill>
          <a:blip r:embed="rId2"/>
          <a:stretch>
            <a:fillRect/>
          </a:stretch>
        </p:blipFill>
        <p:spPr>
          <a:xfrm>
            <a:off x="2027475" y="1012827"/>
            <a:ext cx="8434171" cy="5102674"/>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F67611-3DB0-4079-871B-72799A294964}"/>
              </a:ext>
            </a:extLst>
          </p:cNvPr>
          <p:cNvSpPr txBox="1"/>
          <p:nvPr/>
        </p:nvSpPr>
        <p:spPr>
          <a:xfrm>
            <a:off x="1943865" y="982045"/>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TL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310689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F605DA1-AAFA-4D41-8E22-66A210196095}"/>
              </a:ext>
            </a:extLst>
          </p:cNvPr>
          <p:cNvPicPr>
            <a:picLocks noChangeAspect="1"/>
          </p:cNvPicPr>
          <p:nvPr/>
        </p:nvPicPr>
        <p:blipFill>
          <a:blip r:embed="rId2"/>
          <a:stretch>
            <a:fillRect/>
          </a:stretch>
        </p:blipFill>
        <p:spPr>
          <a:xfrm>
            <a:off x="1394679" y="643467"/>
            <a:ext cx="9402642"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363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1638A1F1-3B1E-4150-86E0-75118C243F14}"/>
              </a:ext>
            </a:extLst>
          </p:cNvPr>
          <p:cNvPicPr>
            <a:picLocks noChangeAspect="1"/>
          </p:cNvPicPr>
          <p:nvPr/>
        </p:nvPicPr>
        <p:blipFill>
          <a:blip r:embed="rId2"/>
          <a:stretch>
            <a:fillRect/>
          </a:stretch>
        </p:blipFill>
        <p:spPr>
          <a:xfrm>
            <a:off x="1877381" y="993913"/>
            <a:ext cx="8790855" cy="5230558"/>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A9A442-5B42-427A-8B3F-821CA548C35A}"/>
              </a:ext>
            </a:extLst>
          </p:cNvPr>
          <p:cNvSpPr txBox="1"/>
          <p:nvPr/>
        </p:nvSpPr>
        <p:spPr>
          <a:xfrm>
            <a:off x="2018912" y="1142283"/>
            <a:ext cx="7778833" cy="338554"/>
          </a:xfrm>
          <a:prstGeom prst="rect">
            <a:avLst/>
          </a:prstGeom>
          <a:solidFill>
            <a:schemeClr val="bg1"/>
          </a:solidFill>
        </p:spPr>
        <p:txBody>
          <a:bodyPr wrap="square" rtlCol="0">
            <a:spAutoFit/>
          </a:bodyPr>
          <a:lstStyle/>
          <a:p>
            <a:pPr algn="ctr"/>
            <a:r>
              <a:rPr lang="tr-TR" sz="1600" dirty="0" err="1">
                <a:solidFill>
                  <a:schemeClr val="bg2">
                    <a:lumMod val="50000"/>
                  </a:schemeClr>
                </a:solidFill>
              </a:rPr>
              <a:t>Non-Interest</a:t>
            </a:r>
            <a:r>
              <a:rPr lang="tr-TR" sz="1600" dirty="0">
                <a:solidFill>
                  <a:schemeClr val="bg2">
                    <a:lumMod val="50000"/>
                  </a:schemeClr>
                </a:solidFill>
              </a:rPr>
              <a:t> </a:t>
            </a:r>
            <a:r>
              <a:rPr lang="tr-TR" sz="1600" dirty="0" err="1">
                <a:solidFill>
                  <a:schemeClr val="bg2">
                    <a:lumMod val="50000"/>
                  </a:schemeClr>
                </a:solidFill>
              </a:rPr>
              <a:t>Income</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3248330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99E198DC-B7E4-4923-AE03-1A7D291541FA}"/>
              </a:ext>
            </a:extLst>
          </p:cNvPr>
          <p:cNvPicPr>
            <a:picLocks noChangeAspect="1"/>
          </p:cNvPicPr>
          <p:nvPr/>
        </p:nvPicPr>
        <p:blipFill>
          <a:blip r:embed="rId2"/>
          <a:stretch>
            <a:fillRect/>
          </a:stretch>
        </p:blipFill>
        <p:spPr>
          <a:xfrm>
            <a:off x="1272567" y="643467"/>
            <a:ext cx="9646866"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EA0F7D9-B86A-4B8E-902D-7E26A66EB521}"/>
              </a:ext>
            </a:extLst>
          </p:cNvPr>
          <p:cNvSpPr txBox="1"/>
          <p:nvPr/>
        </p:nvSpPr>
        <p:spPr>
          <a:xfrm>
            <a:off x="1951575" y="695685"/>
            <a:ext cx="7778833"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Net Financial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4227818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Düz Ok Bağlayıcısı 18">
            <a:extLst>
              <a:ext uri="{FF2B5EF4-FFF2-40B4-BE49-F238E27FC236}">
                <a16:creationId xmlns:a16="http://schemas.microsoft.com/office/drawing/2014/main" id="{058481FE-847A-4A7B-9D8E-BC2D951680E4}"/>
              </a:ext>
            </a:extLst>
          </p:cNvPr>
          <p:cNvCxnSpPr>
            <a:cxnSpLocks/>
          </p:cNvCxnSpPr>
          <p:nvPr/>
        </p:nvCxnSpPr>
        <p:spPr>
          <a:xfrm>
            <a:off x="9671233" y="5153074"/>
            <a:ext cx="361777" cy="74725"/>
          </a:xfrm>
          <a:prstGeom prst="straightConnector1">
            <a:avLst/>
          </a:prstGeom>
          <a:ln>
            <a:solidFill>
              <a:srgbClr val="50608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3">
            <a:extLst>
              <a:ext uri="{FF2B5EF4-FFF2-40B4-BE49-F238E27FC236}">
                <a16:creationId xmlns:a16="http://schemas.microsoft.com/office/drawing/2014/main" id="{CF82531C-AFC6-4886-AE0E-784FA0C69A43}"/>
              </a:ext>
            </a:extLst>
          </p:cNvPr>
          <p:cNvCxnSpPr>
            <a:cxnSpLocks/>
          </p:cNvCxnSpPr>
          <p:nvPr/>
        </p:nvCxnSpPr>
        <p:spPr>
          <a:xfrm flipH="1" flipV="1">
            <a:off x="7403095" y="4088723"/>
            <a:ext cx="828177" cy="316085"/>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5">
            <a:extLst>
              <a:ext uri="{FF2B5EF4-FFF2-40B4-BE49-F238E27FC236}">
                <a16:creationId xmlns:a16="http://schemas.microsoft.com/office/drawing/2014/main" id="{AC5E6308-9125-45C7-A7FD-9B1782F27349}"/>
              </a:ext>
            </a:extLst>
          </p:cNvPr>
          <p:cNvCxnSpPr>
            <a:cxnSpLocks/>
          </p:cNvCxnSpPr>
          <p:nvPr/>
        </p:nvCxnSpPr>
        <p:spPr>
          <a:xfrm flipV="1">
            <a:off x="7572504" y="3261637"/>
            <a:ext cx="574093" cy="318851"/>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3">
            <a:extLst>
              <a:ext uri="{FF2B5EF4-FFF2-40B4-BE49-F238E27FC236}">
                <a16:creationId xmlns:a16="http://schemas.microsoft.com/office/drawing/2014/main" id="{D2A776D7-40B5-44EF-BDFB-191E240D3338}"/>
              </a:ext>
            </a:extLst>
          </p:cNvPr>
          <p:cNvCxnSpPr>
            <a:cxnSpLocks/>
            <a:stCxn id="41" idx="1"/>
          </p:cNvCxnSpPr>
          <p:nvPr/>
        </p:nvCxnSpPr>
        <p:spPr>
          <a:xfrm flipH="1" flipV="1">
            <a:off x="6901314" y="4402096"/>
            <a:ext cx="74456" cy="482456"/>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Unvan 1">
            <a:extLst>
              <a:ext uri="{FF2B5EF4-FFF2-40B4-BE49-F238E27FC236}">
                <a16:creationId xmlns:a16="http://schemas.microsoft.com/office/drawing/2014/main" id="{AA9BC3A0-6BC1-4CA9-A67D-CA47E85D9D2B}"/>
              </a:ext>
            </a:extLst>
          </p:cNvPr>
          <p:cNvSpPr>
            <a:spLocks noGrp="1"/>
          </p:cNvSpPr>
          <p:nvPr>
            <p:ph type="title"/>
          </p:nvPr>
        </p:nvSpPr>
        <p:spPr/>
        <p:txBody>
          <a:bodyPr/>
          <a:lstStyle/>
          <a:p>
            <a:r>
              <a:rPr lang="tr-TR" dirty="0" err="1"/>
              <a:t>Defining</a:t>
            </a:r>
            <a:r>
              <a:rPr lang="tr-TR" dirty="0"/>
              <a:t> Peer </a:t>
            </a:r>
            <a:r>
              <a:rPr lang="tr-TR" dirty="0" err="1"/>
              <a:t>Groups</a:t>
            </a:r>
            <a:endParaRPr lang="tr-TR" dirty="0"/>
          </a:p>
        </p:txBody>
      </p:sp>
      <p:cxnSp>
        <p:nvCxnSpPr>
          <p:cNvPr id="35" name="Straight Connector 3">
            <a:extLst>
              <a:ext uri="{FF2B5EF4-FFF2-40B4-BE49-F238E27FC236}">
                <a16:creationId xmlns:a16="http://schemas.microsoft.com/office/drawing/2014/main" id="{C2D2D356-6385-44E0-AFB1-553BB2906A05}"/>
              </a:ext>
            </a:extLst>
          </p:cNvPr>
          <p:cNvCxnSpPr>
            <a:cxnSpLocks/>
          </p:cNvCxnSpPr>
          <p:nvPr/>
        </p:nvCxnSpPr>
        <p:spPr>
          <a:xfrm flipH="1" flipV="1">
            <a:off x="6215018" y="2387175"/>
            <a:ext cx="424281" cy="81342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4">
            <a:extLst>
              <a:ext uri="{FF2B5EF4-FFF2-40B4-BE49-F238E27FC236}">
                <a16:creationId xmlns:a16="http://schemas.microsoft.com/office/drawing/2014/main" id="{BA3D2847-8089-4E14-81A6-3E5521CA4F93}"/>
              </a:ext>
            </a:extLst>
          </p:cNvPr>
          <p:cNvCxnSpPr>
            <a:cxnSpLocks/>
          </p:cNvCxnSpPr>
          <p:nvPr/>
        </p:nvCxnSpPr>
        <p:spPr>
          <a:xfrm flipV="1">
            <a:off x="5529828" y="2213422"/>
            <a:ext cx="2183164" cy="264992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5">
            <a:extLst>
              <a:ext uri="{FF2B5EF4-FFF2-40B4-BE49-F238E27FC236}">
                <a16:creationId xmlns:a16="http://schemas.microsoft.com/office/drawing/2014/main" id="{AD0E2622-F765-4CB5-B373-4E250020295F}"/>
              </a:ext>
            </a:extLst>
          </p:cNvPr>
          <p:cNvCxnSpPr>
            <a:cxnSpLocks/>
          </p:cNvCxnSpPr>
          <p:nvPr/>
        </p:nvCxnSpPr>
        <p:spPr>
          <a:xfrm>
            <a:off x="4936885" y="3145130"/>
            <a:ext cx="1250380" cy="399228"/>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Freeform 6">
            <a:extLst>
              <a:ext uri="{FF2B5EF4-FFF2-40B4-BE49-F238E27FC236}">
                <a16:creationId xmlns:a16="http://schemas.microsoft.com/office/drawing/2014/main" id="{B62DD0C7-BF75-4D2B-9CB1-1168B1026D8F}"/>
              </a:ext>
            </a:extLst>
          </p:cNvPr>
          <p:cNvSpPr/>
          <p:nvPr/>
        </p:nvSpPr>
        <p:spPr>
          <a:xfrm>
            <a:off x="6058292" y="2947574"/>
            <a:ext cx="1645401" cy="161359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pPr>
            <a:r>
              <a:rPr lang="tr-TR" sz="2400" b="1" dirty="0">
                <a:solidFill>
                  <a:srgbClr val="FFFFFF"/>
                </a:solidFill>
                <a:latin typeface="+mj-lt"/>
                <a:ea typeface="Open Sans" pitchFamily="34" charset="0"/>
                <a:cs typeface="Helvetica Light"/>
              </a:rPr>
              <a:t>Türk</a:t>
            </a:r>
          </a:p>
          <a:p>
            <a:pPr algn="ctr" defTabSz="800100">
              <a:lnSpc>
                <a:spcPct val="90000"/>
              </a:lnSpc>
              <a:spcBef>
                <a:spcPct val="0"/>
              </a:spcBef>
            </a:pPr>
            <a:r>
              <a:rPr lang="tr-TR" sz="2400" b="1" dirty="0">
                <a:solidFill>
                  <a:srgbClr val="FFFFFF"/>
                </a:solidFill>
                <a:latin typeface="+mj-lt"/>
                <a:ea typeface="Open Sans" pitchFamily="34" charset="0"/>
                <a:cs typeface="Helvetica Light"/>
              </a:rPr>
              <a:t>Bankacılık</a:t>
            </a:r>
          </a:p>
          <a:p>
            <a:pPr algn="ctr" defTabSz="800100">
              <a:lnSpc>
                <a:spcPct val="90000"/>
              </a:lnSpc>
              <a:spcBef>
                <a:spcPct val="0"/>
              </a:spcBef>
            </a:pPr>
            <a:r>
              <a:rPr lang="tr-TR" sz="2400" b="1" dirty="0">
                <a:solidFill>
                  <a:srgbClr val="FFFFFF"/>
                </a:solidFill>
                <a:latin typeface="+mj-lt"/>
                <a:ea typeface="Open Sans" pitchFamily="34" charset="0"/>
                <a:cs typeface="Helvetica Light"/>
              </a:rPr>
              <a:t>Sektörü</a:t>
            </a:r>
            <a:endParaRPr lang="en-US" sz="2400" b="1" dirty="0">
              <a:solidFill>
                <a:srgbClr val="FFFFFF"/>
              </a:solidFill>
              <a:latin typeface="+mj-lt"/>
              <a:ea typeface="Open Sans" pitchFamily="34" charset="0"/>
              <a:cs typeface="Helvetica Light"/>
            </a:endParaRPr>
          </a:p>
        </p:txBody>
      </p:sp>
      <p:sp>
        <p:nvSpPr>
          <p:cNvPr id="39" name="Freeform 7">
            <a:extLst>
              <a:ext uri="{FF2B5EF4-FFF2-40B4-BE49-F238E27FC236}">
                <a16:creationId xmlns:a16="http://schemas.microsoft.com/office/drawing/2014/main" id="{9ED71942-17E9-4088-92A1-ACC5230046C3}"/>
              </a:ext>
            </a:extLst>
          </p:cNvPr>
          <p:cNvSpPr/>
          <p:nvPr/>
        </p:nvSpPr>
        <p:spPr>
          <a:xfrm>
            <a:off x="4971875" y="808737"/>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1"/>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3’Ü BİR </a:t>
            </a:r>
          </a:p>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ARADA</a:t>
            </a:r>
            <a:endParaRPr lang="en-US" sz="2000" b="1" dirty="0">
              <a:solidFill>
                <a:srgbClr val="FFFFFF"/>
              </a:solidFill>
              <a:effectLst>
                <a:outerShdw blurRad="38100" dist="38100" dir="2700000" algn="tl">
                  <a:srgbClr val="000000">
                    <a:alpha val="43137"/>
                  </a:srgbClr>
                </a:outerShdw>
              </a:effectLst>
              <a:latin typeface="Cambria (Gövde)"/>
              <a:cs typeface="Helvetica Light"/>
            </a:endParaRPr>
          </a:p>
        </p:txBody>
      </p:sp>
      <p:sp>
        <p:nvSpPr>
          <p:cNvPr id="40" name="Freeform 8">
            <a:extLst>
              <a:ext uri="{FF2B5EF4-FFF2-40B4-BE49-F238E27FC236}">
                <a16:creationId xmlns:a16="http://schemas.microsoft.com/office/drawing/2014/main" id="{C3DA5CDD-F8E0-4CC3-B3CA-7FB8B621C271}"/>
              </a:ext>
            </a:extLst>
          </p:cNvPr>
          <p:cNvSpPr/>
          <p:nvPr/>
        </p:nvSpPr>
        <p:spPr>
          <a:xfrm>
            <a:off x="6901313" y="649660"/>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4"/>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4 BÜYÜKLER</a:t>
            </a:r>
          </a:p>
        </p:txBody>
      </p:sp>
      <p:sp>
        <p:nvSpPr>
          <p:cNvPr id="41" name="Freeform 9">
            <a:extLst>
              <a:ext uri="{FF2B5EF4-FFF2-40B4-BE49-F238E27FC236}">
                <a16:creationId xmlns:a16="http://schemas.microsoft.com/office/drawing/2014/main" id="{2BA7D6A1-7F9E-4148-8E96-3CCC9FE1923E}"/>
              </a:ext>
            </a:extLst>
          </p:cNvPr>
          <p:cNvSpPr/>
          <p:nvPr/>
        </p:nvSpPr>
        <p:spPr>
          <a:xfrm>
            <a:off x="6088000" y="4884552"/>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6"/>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ARKA</a:t>
            </a:r>
          </a:p>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 SIRADAKİLER</a:t>
            </a:r>
          </a:p>
        </p:txBody>
      </p:sp>
      <p:sp>
        <p:nvSpPr>
          <p:cNvPr id="42" name="Freeform 10">
            <a:extLst>
              <a:ext uri="{FF2B5EF4-FFF2-40B4-BE49-F238E27FC236}">
                <a16:creationId xmlns:a16="http://schemas.microsoft.com/office/drawing/2014/main" id="{E0AC5DF4-0A40-4066-B735-638B9C376DCB}"/>
              </a:ext>
            </a:extLst>
          </p:cNvPr>
          <p:cNvSpPr/>
          <p:nvPr/>
        </p:nvSpPr>
        <p:spPr>
          <a:xfrm>
            <a:off x="4345739" y="4325580"/>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3"/>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BİRLEŞMİŞ</a:t>
            </a:r>
          </a:p>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MİLLETLER</a:t>
            </a:r>
          </a:p>
        </p:txBody>
      </p:sp>
      <p:sp>
        <p:nvSpPr>
          <p:cNvPr id="43" name="Freeform 11">
            <a:extLst>
              <a:ext uri="{FF2B5EF4-FFF2-40B4-BE49-F238E27FC236}">
                <a16:creationId xmlns:a16="http://schemas.microsoft.com/office/drawing/2014/main" id="{6E3B6917-0E2A-4190-A2C3-2650979F6545}"/>
              </a:ext>
            </a:extLst>
          </p:cNvPr>
          <p:cNvSpPr/>
          <p:nvPr/>
        </p:nvSpPr>
        <p:spPr>
          <a:xfrm>
            <a:off x="7938344" y="2215713"/>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5"/>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ETİLER</a:t>
            </a:r>
          </a:p>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SAKİNLERİ</a:t>
            </a:r>
          </a:p>
        </p:txBody>
      </p:sp>
      <p:sp>
        <p:nvSpPr>
          <p:cNvPr id="44" name="Freeform 12">
            <a:extLst>
              <a:ext uri="{FF2B5EF4-FFF2-40B4-BE49-F238E27FC236}">
                <a16:creationId xmlns:a16="http://schemas.microsoft.com/office/drawing/2014/main" id="{4185646F-C4E9-4785-B0A6-564C00D6199A}"/>
              </a:ext>
            </a:extLst>
          </p:cNvPr>
          <p:cNvSpPr/>
          <p:nvPr/>
        </p:nvSpPr>
        <p:spPr>
          <a:xfrm>
            <a:off x="3882111" y="2327528"/>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accent2"/>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b="1" dirty="0">
                <a:solidFill>
                  <a:srgbClr val="FFFFFF"/>
                </a:solidFill>
                <a:effectLst>
                  <a:outerShdw blurRad="38100" dist="38100" dir="2700000" algn="tl">
                    <a:srgbClr val="000000">
                      <a:alpha val="43137"/>
                    </a:srgbClr>
                  </a:outerShdw>
                </a:effectLst>
                <a:latin typeface="Cambria (Gövde)"/>
                <a:cs typeface="Helvetica Light"/>
              </a:rPr>
              <a:t>DÜNYA</a:t>
            </a:r>
          </a:p>
          <a:p>
            <a:pPr algn="ctr" defTabSz="800100">
              <a:lnSpc>
                <a:spcPct val="90000"/>
              </a:lnSpc>
              <a:spcBef>
                <a:spcPct val="0"/>
              </a:spcBef>
              <a:spcAft>
                <a:spcPct val="35000"/>
              </a:spcAft>
            </a:pPr>
            <a:r>
              <a:rPr lang="tr-TR" b="1" dirty="0">
                <a:solidFill>
                  <a:srgbClr val="FFFFFF"/>
                </a:solidFill>
                <a:effectLst>
                  <a:outerShdw blurRad="38100" dist="38100" dir="2700000" algn="tl">
                    <a:srgbClr val="000000">
                      <a:alpha val="43137"/>
                    </a:srgbClr>
                  </a:outerShdw>
                </a:effectLst>
                <a:latin typeface="Cambria (Gövde)"/>
                <a:cs typeface="Helvetica Light"/>
              </a:rPr>
              <a:t> MARKALARI</a:t>
            </a:r>
            <a:endParaRPr lang="en-US" b="1" dirty="0">
              <a:solidFill>
                <a:srgbClr val="FFFFFF"/>
              </a:solidFill>
              <a:effectLst>
                <a:outerShdw blurRad="38100" dist="38100" dir="2700000" algn="tl">
                  <a:srgbClr val="000000">
                    <a:alpha val="43137"/>
                  </a:srgbClr>
                </a:outerShdw>
              </a:effectLst>
              <a:latin typeface="Cambria (Gövde)"/>
              <a:cs typeface="Helvetica Light"/>
            </a:endParaRPr>
          </a:p>
        </p:txBody>
      </p:sp>
      <p:cxnSp>
        <p:nvCxnSpPr>
          <p:cNvPr id="6" name="Düz Ok Bağlayıcısı 5">
            <a:extLst>
              <a:ext uri="{FF2B5EF4-FFF2-40B4-BE49-F238E27FC236}">
                <a16:creationId xmlns:a16="http://schemas.microsoft.com/office/drawing/2014/main" id="{1D25CCA8-8C55-4023-97C6-0BEF3576EC98}"/>
              </a:ext>
            </a:extLst>
          </p:cNvPr>
          <p:cNvCxnSpPr>
            <a:cxnSpLocks/>
            <a:stCxn id="39" idx="0"/>
            <a:endCxn id="7" idx="3"/>
          </p:cNvCxnSpPr>
          <p:nvPr/>
        </p:nvCxnSpPr>
        <p:spPr>
          <a:xfrm flipH="1">
            <a:off x="4162536" y="1651660"/>
            <a:ext cx="809339" cy="100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Metin kutusu 6">
            <a:extLst>
              <a:ext uri="{FF2B5EF4-FFF2-40B4-BE49-F238E27FC236}">
                <a16:creationId xmlns:a16="http://schemas.microsoft.com/office/drawing/2014/main" id="{5067F13D-005E-411A-B22B-2D558096E0CE}"/>
              </a:ext>
            </a:extLst>
          </p:cNvPr>
          <p:cNvSpPr txBox="1"/>
          <p:nvPr/>
        </p:nvSpPr>
        <p:spPr>
          <a:xfrm>
            <a:off x="2016949" y="1290092"/>
            <a:ext cx="2145587" cy="923330"/>
          </a:xfrm>
          <a:prstGeom prst="rect">
            <a:avLst/>
          </a:prstGeom>
          <a:noFill/>
          <a:ln w="19050">
            <a:solidFill>
              <a:schemeClr val="accent1"/>
            </a:solidFill>
          </a:ln>
        </p:spPr>
        <p:txBody>
          <a:bodyPr wrap="none" rtlCol="0">
            <a:spAutoFit/>
          </a:bodyPr>
          <a:lstStyle/>
          <a:p>
            <a:pPr marL="285750" indent="-285750">
              <a:buFont typeface="Arial" panose="020B0604020202020204" pitchFamily="34" charset="0"/>
              <a:buChar char="•"/>
            </a:pPr>
            <a:r>
              <a:rPr lang="tr-TR" dirty="0"/>
              <a:t>T.C. Ziraat Bankası</a:t>
            </a:r>
          </a:p>
          <a:p>
            <a:pPr marL="285750" indent="-285750">
              <a:buFont typeface="Arial" panose="020B0604020202020204" pitchFamily="34" charset="0"/>
              <a:buChar char="•"/>
            </a:pPr>
            <a:r>
              <a:rPr lang="tr-TR" dirty="0"/>
              <a:t>Halk Bankası</a:t>
            </a:r>
          </a:p>
          <a:p>
            <a:pPr marL="285750" indent="-285750">
              <a:buFont typeface="Arial" panose="020B0604020202020204" pitchFamily="34" charset="0"/>
              <a:buChar char="•"/>
            </a:pPr>
            <a:r>
              <a:rPr lang="tr-TR" dirty="0"/>
              <a:t>Vakıflar Bankası</a:t>
            </a:r>
          </a:p>
        </p:txBody>
      </p:sp>
      <p:cxnSp>
        <p:nvCxnSpPr>
          <p:cNvPr id="10" name="Düz Ok Bağlayıcısı 9">
            <a:extLst>
              <a:ext uri="{FF2B5EF4-FFF2-40B4-BE49-F238E27FC236}">
                <a16:creationId xmlns:a16="http://schemas.microsoft.com/office/drawing/2014/main" id="{0DF79353-254F-494C-A363-B4395F10863E}"/>
              </a:ext>
            </a:extLst>
          </p:cNvPr>
          <p:cNvCxnSpPr>
            <a:cxnSpLocks/>
          </p:cNvCxnSpPr>
          <p:nvPr/>
        </p:nvCxnSpPr>
        <p:spPr>
          <a:xfrm>
            <a:off x="8676854" y="1388856"/>
            <a:ext cx="549595" cy="0"/>
          </a:xfrm>
          <a:prstGeom prst="straightConnector1">
            <a:avLst/>
          </a:prstGeom>
          <a:ln>
            <a:solidFill>
              <a:srgbClr val="599EA5"/>
            </a:solidFill>
            <a:tailEnd type="triangle"/>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026CFB13-5F15-44A1-B778-8C389FB3BE85}"/>
              </a:ext>
            </a:extLst>
          </p:cNvPr>
          <p:cNvSpPr txBox="1"/>
          <p:nvPr/>
        </p:nvSpPr>
        <p:spPr>
          <a:xfrm>
            <a:off x="9226449" y="1055484"/>
            <a:ext cx="2426562" cy="1200329"/>
          </a:xfrm>
          <a:prstGeom prst="rect">
            <a:avLst/>
          </a:prstGeom>
          <a:noFill/>
          <a:ln w="19050">
            <a:solidFill>
              <a:srgbClr val="599EA5"/>
            </a:solidFill>
          </a:ln>
        </p:spPr>
        <p:txBody>
          <a:bodyPr wrap="none" rtlCol="0">
            <a:spAutoFit/>
          </a:bodyPr>
          <a:lstStyle/>
          <a:p>
            <a:pPr marL="285750" indent="-285750">
              <a:buFont typeface="Arial" panose="020B0604020202020204" pitchFamily="34" charset="0"/>
              <a:buChar char="•"/>
            </a:pPr>
            <a:r>
              <a:rPr lang="tr-TR" dirty="0"/>
              <a:t>İş Bankası</a:t>
            </a:r>
          </a:p>
          <a:p>
            <a:pPr marL="285750" indent="-285750">
              <a:buFont typeface="Arial" panose="020B0604020202020204" pitchFamily="34" charset="0"/>
              <a:buChar char="•"/>
            </a:pPr>
            <a:r>
              <a:rPr lang="tr-TR" dirty="0"/>
              <a:t>Garanti Bankası</a:t>
            </a:r>
          </a:p>
          <a:p>
            <a:pPr marL="285750" indent="-285750">
              <a:buFont typeface="Arial" panose="020B0604020202020204" pitchFamily="34" charset="0"/>
              <a:buChar char="•"/>
            </a:pPr>
            <a:r>
              <a:rPr lang="tr-TR" dirty="0"/>
              <a:t>Akbank</a:t>
            </a:r>
          </a:p>
          <a:p>
            <a:pPr marL="285750" indent="-285750">
              <a:buFont typeface="Arial" panose="020B0604020202020204" pitchFamily="34" charset="0"/>
              <a:buChar char="•"/>
            </a:pPr>
            <a:r>
              <a:rPr lang="tr-TR" dirty="0"/>
              <a:t>Yapı ve Kredi Bankası</a:t>
            </a:r>
          </a:p>
        </p:txBody>
      </p:sp>
      <p:cxnSp>
        <p:nvCxnSpPr>
          <p:cNvPr id="12" name="Düz Ok Bağlayıcısı 11">
            <a:extLst>
              <a:ext uri="{FF2B5EF4-FFF2-40B4-BE49-F238E27FC236}">
                <a16:creationId xmlns:a16="http://schemas.microsoft.com/office/drawing/2014/main" id="{D0F35BF6-8082-49B0-8E8E-1CB5CFF0E29E}"/>
              </a:ext>
            </a:extLst>
          </p:cNvPr>
          <p:cNvCxnSpPr>
            <a:cxnSpLocks/>
            <a:stCxn id="44" idx="0"/>
          </p:cNvCxnSpPr>
          <p:nvPr/>
        </p:nvCxnSpPr>
        <p:spPr>
          <a:xfrm flipH="1" flipV="1">
            <a:off x="3311306" y="3056345"/>
            <a:ext cx="570805" cy="114106"/>
          </a:xfrm>
          <a:prstGeom prst="straightConnector1">
            <a:avLst/>
          </a:prstGeom>
          <a:ln>
            <a:solidFill>
              <a:srgbClr val="AB3C33"/>
            </a:solidFill>
            <a:tailEnd type="triangle"/>
          </a:ln>
        </p:spPr>
        <p:style>
          <a:lnRef idx="1">
            <a:schemeClr val="accent1"/>
          </a:lnRef>
          <a:fillRef idx="0">
            <a:schemeClr val="accent1"/>
          </a:fillRef>
          <a:effectRef idx="0">
            <a:schemeClr val="accent1"/>
          </a:effectRef>
          <a:fontRef idx="minor">
            <a:schemeClr val="tx1"/>
          </a:fontRef>
        </p:style>
      </p:cxnSp>
      <p:sp>
        <p:nvSpPr>
          <p:cNvPr id="26" name="Metin kutusu 25">
            <a:extLst>
              <a:ext uri="{FF2B5EF4-FFF2-40B4-BE49-F238E27FC236}">
                <a16:creationId xmlns:a16="http://schemas.microsoft.com/office/drawing/2014/main" id="{0B423F9E-91C9-4401-B372-88A72A440AC9}"/>
              </a:ext>
            </a:extLst>
          </p:cNvPr>
          <p:cNvSpPr txBox="1"/>
          <p:nvPr/>
        </p:nvSpPr>
        <p:spPr>
          <a:xfrm>
            <a:off x="1815088" y="2477677"/>
            <a:ext cx="1468465" cy="923330"/>
          </a:xfrm>
          <a:prstGeom prst="rect">
            <a:avLst/>
          </a:prstGeom>
          <a:noFill/>
          <a:ln w="19050">
            <a:solidFill>
              <a:srgbClr val="AB3C33"/>
            </a:solidFill>
          </a:ln>
        </p:spPr>
        <p:txBody>
          <a:bodyPr wrap="square" rtlCol="0">
            <a:spAutoFit/>
          </a:bodyPr>
          <a:lstStyle/>
          <a:p>
            <a:pPr marL="285750" indent="-285750">
              <a:buFont typeface="Arial" panose="020B0604020202020204" pitchFamily="34" charset="0"/>
              <a:buChar char="•"/>
            </a:pPr>
            <a:r>
              <a:rPr lang="tr-TR" dirty="0"/>
              <a:t>ING Bank</a:t>
            </a:r>
          </a:p>
          <a:p>
            <a:pPr marL="285750" indent="-285750">
              <a:buFont typeface="Arial" panose="020B0604020202020204" pitchFamily="34" charset="0"/>
              <a:buChar char="•"/>
            </a:pPr>
            <a:r>
              <a:rPr lang="tr-TR" dirty="0"/>
              <a:t>HSBC</a:t>
            </a:r>
          </a:p>
          <a:p>
            <a:pPr marL="285750" indent="-285750">
              <a:buFont typeface="Arial" panose="020B0604020202020204" pitchFamily="34" charset="0"/>
              <a:buChar char="•"/>
            </a:pPr>
            <a:r>
              <a:rPr lang="tr-TR" dirty="0" err="1"/>
              <a:t>Citibank</a:t>
            </a:r>
            <a:endParaRPr lang="tr-TR" dirty="0"/>
          </a:p>
        </p:txBody>
      </p:sp>
      <p:cxnSp>
        <p:nvCxnSpPr>
          <p:cNvPr id="16" name="Düz Ok Bağlayıcısı 15">
            <a:extLst>
              <a:ext uri="{FF2B5EF4-FFF2-40B4-BE49-F238E27FC236}">
                <a16:creationId xmlns:a16="http://schemas.microsoft.com/office/drawing/2014/main" id="{FD13AB7B-1835-42B9-BE97-9A713A59855B}"/>
              </a:ext>
            </a:extLst>
          </p:cNvPr>
          <p:cNvCxnSpPr>
            <a:cxnSpLocks/>
          </p:cNvCxnSpPr>
          <p:nvPr/>
        </p:nvCxnSpPr>
        <p:spPr>
          <a:xfrm>
            <a:off x="9660809" y="3261637"/>
            <a:ext cx="365293" cy="114834"/>
          </a:xfrm>
          <a:prstGeom prst="straightConnector1">
            <a:avLst/>
          </a:prstGeom>
          <a:ln>
            <a:solidFill>
              <a:srgbClr val="758F21"/>
            </a:solidFill>
            <a:tailEnd type="triangle"/>
          </a:ln>
        </p:spPr>
        <p:style>
          <a:lnRef idx="1">
            <a:schemeClr val="accent1"/>
          </a:lnRef>
          <a:fillRef idx="0">
            <a:schemeClr val="accent1"/>
          </a:fillRef>
          <a:effectRef idx="0">
            <a:schemeClr val="accent1"/>
          </a:effectRef>
          <a:fontRef idx="minor">
            <a:schemeClr val="tx1"/>
          </a:fontRef>
        </p:style>
      </p:cxnSp>
      <p:sp>
        <p:nvSpPr>
          <p:cNvPr id="29" name="Metin kutusu 28">
            <a:extLst>
              <a:ext uri="{FF2B5EF4-FFF2-40B4-BE49-F238E27FC236}">
                <a16:creationId xmlns:a16="http://schemas.microsoft.com/office/drawing/2014/main" id="{8DB9B418-B590-49AD-95B5-80E98DAB0D37}"/>
              </a:ext>
            </a:extLst>
          </p:cNvPr>
          <p:cNvSpPr txBox="1"/>
          <p:nvPr/>
        </p:nvSpPr>
        <p:spPr>
          <a:xfrm>
            <a:off x="10033010" y="2461938"/>
            <a:ext cx="2063065" cy="1477328"/>
          </a:xfrm>
          <a:prstGeom prst="rect">
            <a:avLst/>
          </a:prstGeom>
          <a:noFill/>
          <a:ln w="19050">
            <a:solidFill>
              <a:srgbClr val="758F21"/>
            </a:solidFill>
          </a:ln>
        </p:spPr>
        <p:txBody>
          <a:bodyPr wrap="square" rtlCol="0">
            <a:spAutoFit/>
          </a:bodyPr>
          <a:lstStyle/>
          <a:p>
            <a:pPr marL="285750" indent="-285750">
              <a:buFont typeface="Arial" panose="020B0604020202020204" pitchFamily="34" charset="0"/>
              <a:buChar char="•"/>
            </a:pPr>
            <a:r>
              <a:rPr lang="tr-TR" dirty="0" err="1"/>
              <a:t>Burgan</a:t>
            </a:r>
            <a:r>
              <a:rPr lang="tr-TR" dirty="0"/>
              <a:t> Bank</a:t>
            </a:r>
          </a:p>
          <a:p>
            <a:pPr marL="285750" indent="-285750">
              <a:buFont typeface="Arial" panose="020B0604020202020204" pitchFamily="34" charset="0"/>
              <a:buChar char="•"/>
            </a:pPr>
            <a:r>
              <a:rPr lang="tr-TR" dirty="0" err="1"/>
              <a:t>Alternatik</a:t>
            </a:r>
            <a:r>
              <a:rPr lang="tr-TR" dirty="0"/>
              <a:t> Bank</a:t>
            </a:r>
          </a:p>
          <a:p>
            <a:pPr marL="285750" indent="-285750">
              <a:buFont typeface="Arial" panose="020B0604020202020204" pitchFamily="34" charset="0"/>
              <a:buChar char="•"/>
            </a:pPr>
            <a:r>
              <a:rPr lang="tr-TR" dirty="0" err="1"/>
              <a:t>Fibabanka</a:t>
            </a:r>
            <a:endParaRPr lang="tr-TR" dirty="0"/>
          </a:p>
          <a:p>
            <a:pPr marL="285750" indent="-285750">
              <a:buFont typeface="Arial" panose="020B0604020202020204" pitchFamily="34" charset="0"/>
              <a:buChar char="•"/>
            </a:pPr>
            <a:r>
              <a:rPr lang="tr-TR" dirty="0" err="1"/>
              <a:t>Odeabank</a:t>
            </a:r>
            <a:endParaRPr lang="tr-TR" dirty="0"/>
          </a:p>
          <a:p>
            <a:pPr marL="285750" indent="-285750">
              <a:buFont typeface="Arial" panose="020B0604020202020204" pitchFamily="34" charset="0"/>
              <a:buChar char="•"/>
            </a:pPr>
            <a:r>
              <a:rPr lang="tr-TR" dirty="0" err="1"/>
              <a:t>Turkish</a:t>
            </a:r>
            <a:r>
              <a:rPr lang="tr-TR" dirty="0"/>
              <a:t> Bank</a:t>
            </a:r>
          </a:p>
        </p:txBody>
      </p:sp>
      <p:cxnSp>
        <p:nvCxnSpPr>
          <p:cNvPr id="19" name="Düz Ok Bağlayıcısı 18">
            <a:extLst>
              <a:ext uri="{FF2B5EF4-FFF2-40B4-BE49-F238E27FC236}">
                <a16:creationId xmlns:a16="http://schemas.microsoft.com/office/drawing/2014/main" id="{8AD328B3-08DD-4DBA-ABBB-E2AF725A9589}"/>
              </a:ext>
            </a:extLst>
          </p:cNvPr>
          <p:cNvCxnSpPr>
            <a:cxnSpLocks/>
            <a:stCxn id="42" idx="0"/>
            <a:endCxn id="33" idx="3"/>
          </p:cNvCxnSpPr>
          <p:nvPr/>
        </p:nvCxnSpPr>
        <p:spPr>
          <a:xfrm flipH="1">
            <a:off x="3886373" y="5168503"/>
            <a:ext cx="459366" cy="116465"/>
          </a:xfrm>
          <a:prstGeom prst="straightConnector1">
            <a:avLst/>
          </a:prstGeom>
          <a:ln>
            <a:solidFill>
              <a:srgbClr val="506084"/>
            </a:solidFill>
            <a:tailEnd type="triangle"/>
          </a:ln>
        </p:spPr>
        <p:style>
          <a:lnRef idx="1">
            <a:schemeClr val="accent1"/>
          </a:lnRef>
          <a:fillRef idx="0">
            <a:schemeClr val="accent1"/>
          </a:fillRef>
          <a:effectRef idx="0">
            <a:schemeClr val="accent1"/>
          </a:effectRef>
          <a:fontRef idx="minor">
            <a:schemeClr val="tx1"/>
          </a:fontRef>
        </p:style>
      </p:cxnSp>
      <p:sp>
        <p:nvSpPr>
          <p:cNvPr id="33" name="Metin kutusu 32">
            <a:extLst>
              <a:ext uri="{FF2B5EF4-FFF2-40B4-BE49-F238E27FC236}">
                <a16:creationId xmlns:a16="http://schemas.microsoft.com/office/drawing/2014/main" id="{D982CE7D-6149-4926-96DC-E247779CEE12}"/>
              </a:ext>
            </a:extLst>
          </p:cNvPr>
          <p:cNvSpPr txBox="1"/>
          <p:nvPr/>
        </p:nvSpPr>
        <p:spPr>
          <a:xfrm>
            <a:off x="1455066" y="3715307"/>
            <a:ext cx="2431307" cy="3139321"/>
          </a:xfrm>
          <a:prstGeom prst="rect">
            <a:avLst/>
          </a:prstGeom>
          <a:noFill/>
          <a:ln w="19050">
            <a:solidFill>
              <a:srgbClr val="506084"/>
            </a:solidFill>
          </a:ln>
        </p:spPr>
        <p:txBody>
          <a:bodyPr wrap="none" rtlCol="0">
            <a:spAutoFit/>
          </a:bodyPr>
          <a:lstStyle/>
          <a:p>
            <a:pPr marL="285750" indent="-285750">
              <a:buFont typeface="Arial" panose="020B0604020202020204" pitchFamily="34" charset="0"/>
              <a:buChar char="•"/>
            </a:pPr>
            <a:r>
              <a:rPr lang="tr-TR" dirty="0"/>
              <a:t>MUFG Bank </a:t>
            </a:r>
            <a:r>
              <a:rPr lang="tr-TR" dirty="0" err="1"/>
              <a:t>Turkey</a:t>
            </a:r>
            <a:endParaRPr lang="tr-TR" dirty="0"/>
          </a:p>
          <a:p>
            <a:pPr marL="285750" indent="-285750">
              <a:buFont typeface="Arial" panose="020B0604020202020204" pitchFamily="34" charset="0"/>
              <a:buChar char="•"/>
            </a:pPr>
            <a:r>
              <a:rPr lang="tr-TR" dirty="0" err="1"/>
              <a:t>Intesa</a:t>
            </a:r>
            <a:r>
              <a:rPr lang="tr-TR" dirty="0"/>
              <a:t> </a:t>
            </a:r>
            <a:r>
              <a:rPr lang="tr-TR" dirty="0" err="1"/>
              <a:t>Sanpaolo</a:t>
            </a:r>
            <a:endParaRPr lang="tr-TR" dirty="0"/>
          </a:p>
          <a:p>
            <a:pPr marL="285750" indent="-285750">
              <a:buFont typeface="Arial" panose="020B0604020202020204" pitchFamily="34" charset="0"/>
              <a:buChar char="•"/>
            </a:pPr>
            <a:r>
              <a:rPr lang="tr-TR" dirty="0"/>
              <a:t>Arap Türk Bankası</a:t>
            </a:r>
          </a:p>
          <a:p>
            <a:pPr marL="285750" indent="-285750">
              <a:buFont typeface="Arial" panose="020B0604020202020204" pitchFamily="34" charset="0"/>
              <a:buChar char="•"/>
            </a:pPr>
            <a:r>
              <a:rPr lang="tr-TR" dirty="0"/>
              <a:t>ICBC </a:t>
            </a:r>
            <a:r>
              <a:rPr lang="tr-TR" dirty="0" err="1"/>
              <a:t>Turkey</a:t>
            </a:r>
            <a:r>
              <a:rPr lang="tr-TR" dirty="0"/>
              <a:t> Bank</a:t>
            </a:r>
          </a:p>
          <a:p>
            <a:pPr marL="285750" indent="-285750">
              <a:buFont typeface="Arial" panose="020B0604020202020204" pitchFamily="34" charset="0"/>
              <a:buChar char="•"/>
            </a:pPr>
            <a:r>
              <a:rPr lang="tr-TR" dirty="0"/>
              <a:t>Habib Bank Limited</a:t>
            </a:r>
          </a:p>
          <a:p>
            <a:pPr marL="285750" indent="-285750">
              <a:buFont typeface="Arial" panose="020B0604020202020204" pitchFamily="34" charset="0"/>
              <a:buChar char="•"/>
            </a:pPr>
            <a:r>
              <a:rPr lang="tr-TR" dirty="0" err="1"/>
              <a:t>Deutsche</a:t>
            </a:r>
            <a:r>
              <a:rPr lang="tr-TR" dirty="0"/>
              <a:t> Bank</a:t>
            </a:r>
          </a:p>
          <a:p>
            <a:pPr marL="285750" indent="-285750">
              <a:buFont typeface="Arial" panose="020B0604020202020204" pitchFamily="34" charset="0"/>
              <a:buChar char="•"/>
            </a:pPr>
            <a:r>
              <a:rPr lang="tr-TR" dirty="0"/>
              <a:t>Bank </a:t>
            </a:r>
            <a:r>
              <a:rPr lang="tr-TR" dirty="0" err="1"/>
              <a:t>Mellat</a:t>
            </a:r>
            <a:endParaRPr lang="tr-TR" dirty="0"/>
          </a:p>
          <a:p>
            <a:pPr marL="285750" indent="-285750">
              <a:buFont typeface="Arial" panose="020B0604020202020204" pitchFamily="34" charset="0"/>
              <a:buChar char="•"/>
            </a:pPr>
            <a:r>
              <a:rPr lang="tr-TR" dirty="0" err="1"/>
              <a:t>Rabobank</a:t>
            </a:r>
            <a:endParaRPr lang="tr-TR" dirty="0"/>
          </a:p>
          <a:p>
            <a:pPr marL="285750" indent="-285750">
              <a:buFont typeface="Arial" panose="020B0604020202020204" pitchFamily="34" charset="0"/>
              <a:buChar char="•"/>
            </a:pPr>
            <a:r>
              <a:rPr lang="tr-TR" dirty="0"/>
              <a:t>Bank of </a:t>
            </a:r>
            <a:r>
              <a:rPr lang="tr-TR" dirty="0" err="1"/>
              <a:t>China</a:t>
            </a:r>
            <a:r>
              <a:rPr lang="tr-TR" dirty="0"/>
              <a:t> </a:t>
            </a:r>
            <a:r>
              <a:rPr lang="tr-TR" dirty="0" err="1"/>
              <a:t>Turkey</a:t>
            </a:r>
            <a:endParaRPr lang="tr-TR" dirty="0"/>
          </a:p>
          <a:p>
            <a:pPr marL="285750" indent="-285750">
              <a:buFont typeface="Arial" panose="020B0604020202020204" pitchFamily="34" charset="0"/>
              <a:buChar char="•"/>
            </a:pPr>
            <a:r>
              <a:rPr lang="tr-TR" dirty="0"/>
              <a:t>Birleşik Fon Bankası</a:t>
            </a:r>
          </a:p>
          <a:p>
            <a:pPr marL="285750" indent="-285750">
              <a:buFont typeface="Arial" panose="020B0604020202020204" pitchFamily="34" charset="0"/>
              <a:buChar char="•"/>
            </a:pPr>
            <a:r>
              <a:rPr lang="tr-TR" dirty="0" err="1"/>
              <a:t>Societe</a:t>
            </a:r>
            <a:r>
              <a:rPr lang="tr-TR" dirty="0"/>
              <a:t> Generale</a:t>
            </a:r>
          </a:p>
        </p:txBody>
      </p:sp>
      <p:sp>
        <p:nvSpPr>
          <p:cNvPr id="45" name="Metin kutusu 44">
            <a:extLst>
              <a:ext uri="{FF2B5EF4-FFF2-40B4-BE49-F238E27FC236}">
                <a16:creationId xmlns:a16="http://schemas.microsoft.com/office/drawing/2014/main" id="{67A36F97-AD40-434B-97C4-FA8C3D0D17E8}"/>
              </a:ext>
            </a:extLst>
          </p:cNvPr>
          <p:cNvSpPr txBox="1"/>
          <p:nvPr/>
        </p:nvSpPr>
        <p:spPr>
          <a:xfrm>
            <a:off x="8013427" y="5787281"/>
            <a:ext cx="1799019" cy="923330"/>
          </a:xfrm>
          <a:prstGeom prst="rect">
            <a:avLst/>
          </a:prstGeom>
          <a:noFill/>
          <a:ln w="19050">
            <a:solidFill>
              <a:srgbClr val="894A27"/>
            </a:solidFill>
          </a:ln>
        </p:spPr>
        <p:txBody>
          <a:bodyPr wrap="none" rtlCol="0">
            <a:spAutoFit/>
          </a:bodyPr>
          <a:lstStyle/>
          <a:p>
            <a:pPr marL="285750" indent="-285750">
              <a:buFont typeface="Arial" panose="020B0604020202020204" pitchFamily="34" charset="0"/>
              <a:buChar char="•"/>
            </a:pPr>
            <a:r>
              <a:rPr lang="tr-TR" dirty="0"/>
              <a:t>Anadolu Bank</a:t>
            </a:r>
          </a:p>
          <a:p>
            <a:pPr marL="285750" indent="-285750">
              <a:buFont typeface="Arial" panose="020B0604020202020204" pitchFamily="34" charset="0"/>
              <a:buChar char="•"/>
            </a:pPr>
            <a:r>
              <a:rPr lang="tr-TR" dirty="0"/>
              <a:t>Şekerbank</a:t>
            </a:r>
          </a:p>
          <a:p>
            <a:pPr marL="285750" indent="-285750">
              <a:buFont typeface="Arial" panose="020B0604020202020204" pitchFamily="34" charset="0"/>
              <a:buChar char="•"/>
            </a:pPr>
            <a:r>
              <a:rPr lang="tr-TR" dirty="0" err="1"/>
              <a:t>Turkland</a:t>
            </a:r>
            <a:r>
              <a:rPr lang="tr-TR" dirty="0"/>
              <a:t> Bank</a:t>
            </a:r>
          </a:p>
        </p:txBody>
      </p:sp>
      <p:cxnSp>
        <p:nvCxnSpPr>
          <p:cNvPr id="24" name="Düz Ok Bağlayıcısı 23">
            <a:extLst>
              <a:ext uri="{FF2B5EF4-FFF2-40B4-BE49-F238E27FC236}">
                <a16:creationId xmlns:a16="http://schemas.microsoft.com/office/drawing/2014/main" id="{E6C46B91-3A5F-4E52-97D0-F361725F36B7}"/>
              </a:ext>
            </a:extLst>
          </p:cNvPr>
          <p:cNvCxnSpPr>
            <a:cxnSpLocks/>
            <a:endCxn id="45" idx="1"/>
          </p:cNvCxnSpPr>
          <p:nvPr/>
        </p:nvCxnSpPr>
        <p:spPr>
          <a:xfrm>
            <a:off x="7730371" y="6153471"/>
            <a:ext cx="283056" cy="95475"/>
          </a:xfrm>
          <a:prstGeom prst="straightConnector1">
            <a:avLst/>
          </a:prstGeom>
          <a:ln>
            <a:solidFill>
              <a:srgbClr val="894A27"/>
            </a:solidFill>
            <a:tailEnd type="triangle"/>
          </a:ln>
        </p:spPr>
        <p:style>
          <a:lnRef idx="1">
            <a:schemeClr val="accent1"/>
          </a:lnRef>
          <a:fillRef idx="0">
            <a:schemeClr val="accent1"/>
          </a:fillRef>
          <a:effectRef idx="0">
            <a:schemeClr val="accent1"/>
          </a:effectRef>
          <a:fontRef idx="minor">
            <a:schemeClr val="tx1"/>
          </a:fontRef>
        </p:style>
      </p:cxnSp>
      <p:sp>
        <p:nvSpPr>
          <p:cNvPr id="48" name="Freeform 11">
            <a:extLst>
              <a:ext uri="{FF2B5EF4-FFF2-40B4-BE49-F238E27FC236}">
                <a16:creationId xmlns:a16="http://schemas.microsoft.com/office/drawing/2014/main" id="{854E4B93-E4E7-4015-BF37-9A1950965534}"/>
              </a:ext>
            </a:extLst>
          </p:cNvPr>
          <p:cNvSpPr/>
          <p:nvPr/>
        </p:nvSpPr>
        <p:spPr>
          <a:xfrm>
            <a:off x="8032117" y="3933039"/>
            <a:ext cx="1775541" cy="168584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rgbClr val="C00000"/>
          </a:solidFill>
          <a:ln w="444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150925" tIns="150925" rIns="150925" bIns="150925" numCol="1" spcCol="1270" anchor="ctr" anchorCtr="0">
            <a:noAutofit/>
          </a:bodyPr>
          <a:lstStyle/>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3 </a:t>
            </a:r>
          </a:p>
          <a:p>
            <a:pPr algn="ctr" defTabSz="800100">
              <a:lnSpc>
                <a:spcPct val="90000"/>
              </a:lnSpc>
              <a:spcBef>
                <a:spcPct val="0"/>
              </a:spcBef>
              <a:spcAft>
                <a:spcPct val="35000"/>
              </a:spcAft>
            </a:pPr>
            <a:r>
              <a:rPr lang="tr-TR" sz="2000" b="1" dirty="0">
                <a:solidFill>
                  <a:srgbClr val="FFFFFF"/>
                </a:solidFill>
                <a:effectLst>
                  <a:outerShdw blurRad="38100" dist="38100" dir="2700000" algn="tl">
                    <a:srgbClr val="000000">
                      <a:alpha val="43137"/>
                    </a:srgbClr>
                  </a:outerShdw>
                </a:effectLst>
                <a:latin typeface="Cambria (Gövde)"/>
                <a:cs typeface="Helvetica Light"/>
              </a:rPr>
              <a:t>SİLAHŞÖRLER</a:t>
            </a:r>
          </a:p>
        </p:txBody>
      </p:sp>
      <p:sp>
        <p:nvSpPr>
          <p:cNvPr id="88" name="Metin kutusu 28">
            <a:extLst>
              <a:ext uri="{FF2B5EF4-FFF2-40B4-BE49-F238E27FC236}">
                <a16:creationId xmlns:a16="http://schemas.microsoft.com/office/drawing/2014/main" id="{99CA5115-A7FF-4A16-B936-02E5942C9A57}"/>
              </a:ext>
            </a:extLst>
          </p:cNvPr>
          <p:cNvSpPr txBox="1"/>
          <p:nvPr/>
        </p:nvSpPr>
        <p:spPr>
          <a:xfrm>
            <a:off x="10064318" y="4338830"/>
            <a:ext cx="2063065" cy="1200329"/>
          </a:xfrm>
          <a:prstGeom prst="rect">
            <a:avLst/>
          </a:prstGeom>
          <a:noFill/>
          <a:ln w="19050">
            <a:solidFill>
              <a:srgbClr val="758F21"/>
            </a:solidFill>
          </a:ln>
        </p:spPr>
        <p:txBody>
          <a:bodyPr wrap="square" rtlCol="0">
            <a:spAutoFit/>
          </a:bodyPr>
          <a:lstStyle/>
          <a:p>
            <a:pPr marL="285750" indent="-285750">
              <a:buFont typeface="Arial" panose="020B0604020202020204" pitchFamily="34" charset="0"/>
              <a:buChar char="•"/>
            </a:pPr>
            <a:r>
              <a:rPr lang="tr-TR" dirty="0"/>
              <a:t>QNB Finansbank</a:t>
            </a:r>
          </a:p>
          <a:p>
            <a:pPr marL="285750" indent="-285750">
              <a:buFont typeface="Arial" panose="020B0604020202020204" pitchFamily="34" charset="0"/>
              <a:buChar char="•"/>
            </a:pPr>
            <a:r>
              <a:rPr lang="tr-TR" dirty="0"/>
              <a:t>Denizbank</a:t>
            </a:r>
          </a:p>
          <a:p>
            <a:pPr marL="285750" indent="-285750">
              <a:buFont typeface="Arial" panose="020B0604020202020204" pitchFamily="34" charset="0"/>
              <a:buChar char="•"/>
            </a:pPr>
            <a:r>
              <a:rPr lang="tr-TR" dirty="0"/>
              <a:t>Türk Ekonomi Bankası</a:t>
            </a:r>
          </a:p>
        </p:txBody>
      </p:sp>
    </p:spTree>
    <p:extLst>
      <p:ext uri="{BB962C8B-B14F-4D97-AF65-F5344CB8AC3E}">
        <p14:creationId xmlns:p14="http://schemas.microsoft.com/office/powerpoint/2010/main" val="241350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ppt_w</p:attrName>
                                        </p:attrNameLst>
                                      </p:cBhvr>
                                      <p:tavLst>
                                        <p:tav tm="0">
                                          <p:val>
                                            <p:fltVal val="0"/>
                                          </p:val>
                                        </p:tav>
                                        <p:tav tm="100000">
                                          <p:val>
                                            <p:strVal val="#ppt_w"/>
                                          </p:val>
                                        </p:tav>
                                      </p:tavLst>
                                    </p:anim>
                                    <p:anim calcmode="lin" valueType="num">
                                      <p:cBhvr>
                                        <p:cTn id="13" dur="500" fill="hold"/>
                                        <p:tgtEl>
                                          <p:spTgt spid="40"/>
                                        </p:tgtEl>
                                        <p:attrNameLst>
                                          <p:attrName>ppt_h</p:attrName>
                                        </p:attrNameLst>
                                      </p:cBhvr>
                                      <p:tavLst>
                                        <p:tav tm="0">
                                          <p:val>
                                            <p:fltVal val="0"/>
                                          </p:val>
                                        </p:tav>
                                        <p:tav tm="100000">
                                          <p:val>
                                            <p:strVal val="#ppt_h"/>
                                          </p:val>
                                        </p:tav>
                                      </p:tavLst>
                                    </p:anim>
                                    <p:animEffect transition="in" filter="fade">
                                      <p:cBhvr>
                                        <p:cTn id="14" dur="500"/>
                                        <p:tgtEl>
                                          <p:spTgt spid="4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par>
                          <p:cTn id="35" fill="hold">
                            <p:stCondLst>
                              <p:cond delay="500"/>
                            </p:stCondLst>
                            <p:childTnLst>
                              <p:par>
                                <p:cTn id="36" presetID="16" presetClass="entr" presetSubtype="21"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barn(inVertical)">
                                      <p:cBhvr>
                                        <p:cTn id="38" dur="500"/>
                                        <p:tgtEl>
                                          <p:spTgt spid="35"/>
                                        </p:tgtEl>
                                      </p:cBhvr>
                                    </p:animEffect>
                                  </p:childTnLst>
                                </p:cTn>
                              </p:par>
                              <p:par>
                                <p:cTn id="39" presetID="16" presetClass="entr" presetSubtype="21"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par>
                          <p:cTn id="51" fill="hold">
                            <p:stCondLst>
                              <p:cond delay="1500"/>
                            </p:stCondLst>
                            <p:childTnLst>
                              <p:par>
                                <p:cTn id="52" presetID="16" presetClass="entr" presetSubtype="21" fill="hold" nodeType="after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barn(inVertical)">
                                      <p:cBhvr>
                                        <p:cTn id="54" dur="500"/>
                                        <p:tgtEl>
                                          <p:spTgt spid="46"/>
                                        </p:tgtEl>
                                      </p:cBhvr>
                                    </p:animEffect>
                                  </p:childTnLst>
                                </p:cTn>
                              </p:par>
                            </p:childTnLst>
                          </p:cTn>
                        </p:par>
                        <p:par>
                          <p:cTn id="55" fill="hold">
                            <p:stCondLst>
                              <p:cond delay="2000"/>
                            </p:stCondLst>
                            <p:childTnLst>
                              <p:par>
                                <p:cTn id="56" presetID="16" presetClass="entr" presetSubtype="2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inVertical)">
                                      <p:cBhvr>
                                        <p:cTn id="58" dur="500"/>
                                        <p:tgtEl>
                                          <p:spTgt spid="4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 calcmode="lin" valueType="num">
                                      <p:cBhvr>
                                        <p:cTn id="61" dur="500" fill="hold"/>
                                        <p:tgtEl>
                                          <p:spTgt spid="48"/>
                                        </p:tgtEl>
                                        <p:attrNameLst>
                                          <p:attrName>ppt_w</p:attrName>
                                        </p:attrNameLst>
                                      </p:cBhvr>
                                      <p:tavLst>
                                        <p:tav tm="0">
                                          <p:val>
                                            <p:fltVal val="0"/>
                                          </p:val>
                                        </p:tav>
                                        <p:tav tm="100000">
                                          <p:val>
                                            <p:strVal val="#ppt_w"/>
                                          </p:val>
                                        </p:tav>
                                      </p:tavLst>
                                    </p:anim>
                                    <p:anim calcmode="lin" valueType="num">
                                      <p:cBhvr>
                                        <p:cTn id="62" dur="500" fill="hold"/>
                                        <p:tgtEl>
                                          <p:spTgt spid="48"/>
                                        </p:tgtEl>
                                        <p:attrNameLst>
                                          <p:attrName>ppt_h</p:attrName>
                                        </p:attrNameLst>
                                      </p:cBhvr>
                                      <p:tavLst>
                                        <p:tav tm="0">
                                          <p:val>
                                            <p:fltVal val="0"/>
                                          </p:val>
                                        </p:tav>
                                        <p:tav tm="100000">
                                          <p:val>
                                            <p:strVal val="#ppt_h"/>
                                          </p:val>
                                        </p:tav>
                                      </p:tavLst>
                                    </p:anim>
                                    <p:animEffect transition="in" filter="fade">
                                      <p:cBhvr>
                                        <p:cTn id="63" dur="500"/>
                                        <p:tgtEl>
                                          <p:spTgt spid="48"/>
                                        </p:tgtEl>
                                      </p:cBhvr>
                                    </p:animEffect>
                                  </p:childTnLst>
                                </p:cTn>
                              </p:par>
                              <p:par>
                                <p:cTn id="64" presetID="16" presetClass="entr" presetSubtype="21" fill="hold" nodeType="with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barn(inVertical)">
                                      <p:cBhvr>
                                        <p:cTn id="6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scafe Kahve 3'ü 1 Arada 17,5 G - A101">
            <a:extLst>
              <a:ext uri="{FF2B5EF4-FFF2-40B4-BE49-F238E27FC236}">
                <a16:creationId xmlns:a16="http://schemas.microsoft.com/office/drawing/2014/main" id="{378E41CD-E1BA-42EB-BC18-EEFDB4C4E3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3731" y="1201175"/>
            <a:ext cx="5110308" cy="51103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2" descr="vakÄ±flar bankasÄ± amblem ile ilgili gÃ¶rsel sonucu">
            <a:extLst>
              <a:ext uri="{FF2B5EF4-FFF2-40B4-BE49-F238E27FC236}">
                <a16:creationId xmlns:a16="http://schemas.microsoft.com/office/drawing/2014/main" id="{7A7DD44E-66AB-4A37-A18B-675446A4E1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7057" y="2671649"/>
            <a:ext cx="2116120" cy="14392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ziraat bankasÄ± amblem ile ilgili gÃ¶rsel sonucu">
            <a:extLst>
              <a:ext uri="{FF2B5EF4-FFF2-40B4-BE49-F238E27FC236}">
                <a16:creationId xmlns:a16="http://schemas.microsoft.com/office/drawing/2014/main" id="{8BA62D3C-62DF-494C-9F65-7D4224012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547" t="10949" r="36219" b="11611"/>
          <a:stretch/>
        </p:blipFill>
        <p:spPr bwMode="auto">
          <a:xfrm>
            <a:off x="5003925" y="3756329"/>
            <a:ext cx="1274064" cy="23296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alk bankasÄ± amblem ile ilgili gÃ¶rsel sonucu">
            <a:extLst>
              <a:ext uri="{FF2B5EF4-FFF2-40B4-BE49-F238E27FC236}">
                <a16:creationId xmlns:a16="http://schemas.microsoft.com/office/drawing/2014/main" id="{9D1B4CB0-BE08-434C-B8F7-CD213ECC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954" y="903135"/>
            <a:ext cx="1439274" cy="143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0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C381-46D3-420E-B101-3CF3AF48E434}"/>
              </a:ext>
            </a:extLst>
          </p:cNvPr>
          <p:cNvSpPr>
            <a:spLocks noGrp="1"/>
          </p:cNvSpPr>
          <p:nvPr>
            <p:ph type="title"/>
          </p:nvPr>
        </p:nvSpPr>
        <p:spPr/>
        <p:txBody>
          <a:bodyPr/>
          <a:lstStyle/>
          <a:p>
            <a:r>
              <a:rPr lang="tr-TR" dirty="0"/>
              <a:t>3’Ü BİR ARADA</a:t>
            </a:r>
            <a:endParaRPr lang="en-US" dirty="0"/>
          </a:p>
        </p:txBody>
      </p:sp>
      <p:sp>
        <p:nvSpPr>
          <p:cNvPr id="3" name="Content Placeholder 2">
            <a:extLst>
              <a:ext uri="{FF2B5EF4-FFF2-40B4-BE49-F238E27FC236}">
                <a16:creationId xmlns:a16="http://schemas.microsoft.com/office/drawing/2014/main" id="{BD545004-77C5-49CC-9AA9-0F1CEE5878C3}"/>
              </a:ext>
            </a:extLst>
          </p:cNvPr>
          <p:cNvSpPr>
            <a:spLocks noGrp="1"/>
          </p:cNvSpPr>
          <p:nvPr>
            <p:ph sz="half" idx="2"/>
          </p:nvPr>
        </p:nvSpPr>
        <p:spPr/>
        <p:txBody>
          <a:bodyPr/>
          <a:lstStyle/>
          <a:p>
            <a:endParaRPr lang="en-US" dirty="0"/>
          </a:p>
        </p:txBody>
      </p:sp>
      <p:sp>
        <p:nvSpPr>
          <p:cNvPr id="6" name="Rectangle: Rounded Corners 5">
            <a:extLst>
              <a:ext uri="{FF2B5EF4-FFF2-40B4-BE49-F238E27FC236}">
                <a16:creationId xmlns:a16="http://schemas.microsoft.com/office/drawing/2014/main" id="{66B45E52-BB5B-423D-9C79-59F8881D8C86}"/>
              </a:ext>
            </a:extLst>
          </p:cNvPr>
          <p:cNvSpPr/>
          <p:nvPr/>
        </p:nvSpPr>
        <p:spPr>
          <a:xfrm>
            <a:off x="7305041" y="1265490"/>
            <a:ext cx="1838960" cy="3972511"/>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5374ED66-CCC8-457C-9233-D94508BA4BDD}"/>
              </a:ext>
            </a:extLst>
          </p:cNvPr>
          <p:cNvSpPr/>
          <p:nvPr/>
        </p:nvSpPr>
        <p:spPr>
          <a:xfrm>
            <a:off x="10997299" y="2448757"/>
            <a:ext cx="638994" cy="2789244"/>
          </a:xfrm>
          <a:prstGeom prst="roundRect">
            <a:avLst/>
          </a:prstGeom>
          <a:noFill/>
          <a:ln cmpd="sng">
            <a:solidFill>
              <a:schemeClr val="accent4">
                <a:lumMod val="60000"/>
                <a:lumOff val="4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pic>
        <p:nvPicPr>
          <p:cNvPr id="11" name="Picture 10">
            <a:extLst>
              <a:ext uri="{FF2B5EF4-FFF2-40B4-BE49-F238E27FC236}">
                <a16:creationId xmlns:a16="http://schemas.microsoft.com/office/drawing/2014/main" id="{72AE7437-EB1B-4958-B064-D0978E851590}"/>
              </a:ext>
            </a:extLst>
          </p:cNvPr>
          <p:cNvPicPr>
            <a:picLocks noChangeAspect="1"/>
          </p:cNvPicPr>
          <p:nvPr/>
        </p:nvPicPr>
        <p:blipFill>
          <a:blip r:embed="rId2"/>
          <a:stretch>
            <a:fillRect/>
          </a:stretch>
        </p:blipFill>
        <p:spPr>
          <a:xfrm>
            <a:off x="438421" y="621548"/>
            <a:ext cx="11315157" cy="5614903"/>
          </a:xfrm>
          <a:prstGeom prst="rect">
            <a:avLst/>
          </a:prstGeom>
        </p:spPr>
      </p:pic>
      <p:sp>
        <p:nvSpPr>
          <p:cNvPr id="7" name="TextBox 6">
            <a:extLst>
              <a:ext uri="{FF2B5EF4-FFF2-40B4-BE49-F238E27FC236}">
                <a16:creationId xmlns:a16="http://schemas.microsoft.com/office/drawing/2014/main" id="{DD14806F-AD20-4AFB-B8ED-7D375ABD1B16}"/>
              </a:ext>
            </a:extLst>
          </p:cNvPr>
          <p:cNvSpPr txBox="1"/>
          <p:nvPr/>
        </p:nvSpPr>
        <p:spPr>
          <a:xfrm>
            <a:off x="4353340" y="670951"/>
            <a:ext cx="3289852"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160813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99FE-5FEC-4C26-8C83-7B31F6172754}"/>
              </a:ext>
            </a:extLst>
          </p:cNvPr>
          <p:cNvSpPr>
            <a:spLocks noGrp="1"/>
          </p:cNvSpPr>
          <p:nvPr>
            <p:ph type="title"/>
          </p:nvPr>
        </p:nvSpPr>
        <p:spPr>
          <a:xfrm>
            <a:off x="1492329" y="0"/>
            <a:ext cx="9832359" cy="1219200"/>
          </a:xfrm>
        </p:spPr>
        <p:txBody>
          <a:bodyPr>
            <a:normAutofit/>
          </a:bodyPr>
          <a:lstStyle/>
          <a:p>
            <a:r>
              <a:rPr lang="tr-TR"/>
              <a:t>3’Ü BİR ARADA</a:t>
            </a:r>
            <a:br>
              <a:rPr lang="tr-TR"/>
            </a:br>
            <a:r>
              <a:rPr lang="tr-TR" sz="2000"/>
              <a:t>Birbirlerinden ayrılan özellikleri</a:t>
            </a:r>
            <a:endParaRPr lang="en-US" dirty="0"/>
          </a:p>
        </p:txBody>
      </p:sp>
      <p:pic>
        <p:nvPicPr>
          <p:cNvPr id="10" name="Picture 9">
            <a:extLst>
              <a:ext uri="{FF2B5EF4-FFF2-40B4-BE49-F238E27FC236}">
                <a16:creationId xmlns:a16="http://schemas.microsoft.com/office/drawing/2014/main" id="{004DE1C2-969B-4C2F-96E9-DE7D7AB8729E}"/>
              </a:ext>
            </a:extLst>
          </p:cNvPr>
          <p:cNvPicPr>
            <a:picLocks noChangeAspect="1"/>
          </p:cNvPicPr>
          <p:nvPr/>
        </p:nvPicPr>
        <p:blipFill>
          <a:blip r:embed="rId2"/>
          <a:stretch>
            <a:fillRect/>
          </a:stretch>
        </p:blipFill>
        <p:spPr>
          <a:xfrm>
            <a:off x="3142224" y="1457779"/>
            <a:ext cx="6225923" cy="4621656"/>
          </a:xfrm>
          <a:prstGeom prst="rect">
            <a:avLst/>
          </a:prstGeom>
        </p:spPr>
      </p:pic>
      <p:sp>
        <p:nvSpPr>
          <p:cNvPr id="4" name="TextBox 3">
            <a:extLst>
              <a:ext uri="{FF2B5EF4-FFF2-40B4-BE49-F238E27FC236}">
                <a16:creationId xmlns:a16="http://schemas.microsoft.com/office/drawing/2014/main" id="{723CB9D9-2CF9-426B-9CAD-30E313CF716B}"/>
              </a:ext>
            </a:extLst>
          </p:cNvPr>
          <p:cNvSpPr txBox="1"/>
          <p:nvPr/>
        </p:nvSpPr>
        <p:spPr>
          <a:xfrm>
            <a:off x="4522306" y="1533939"/>
            <a:ext cx="3289852" cy="338554"/>
          </a:xfrm>
          <a:prstGeom prst="rect">
            <a:avLst/>
          </a:prstGeom>
          <a:solidFill>
            <a:schemeClr val="bg1"/>
          </a:solidFill>
        </p:spPr>
        <p:txBody>
          <a:bodyPr wrap="square" rtlCol="0">
            <a:spAutoFit/>
          </a:bodyPr>
          <a:lstStyle/>
          <a:p>
            <a:pPr algn="ctr"/>
            <a:r>
              <a:rPr lang="tr-TR" sz="1600" dirty="0" err="1">
                <a:solidFill>
                  <a:schemeClr val="bg2">
                    <a:lumMod val="50000"/>
                  </a:schemeClr>
                </a:solidFill>
              </a:rPr>
              <a:t>Loans</a:t>
            </a:r>
            <a:r>
              <a:rPr lang="tr-TR" sz="1600" dirty="0">
                <a:solidFill>
                  <a:schemeClr val="bg2">
                    <a:lumMod val="50000"/>
                  </a:schemeClr>
                </a:solidFill>
              </a:rPr>
              <a:t> (</a:t>
            </a:r>
            <a:r>
              <a:rPr lang="tr-TR" sz="1600" dirty="0" err="1">
                <a:solidFill>
                  <a:schemeClr val="bg2">
                    <a:lumMod val="50000"/>
                  </a:schemeClr>
                </a:solidFill>
              </a:rPr>
              <a:t>Liability</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395569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8132D-75B8-401C-8C96-10B9479631B7}"/>
              </a:ext>
            </a:extLst>
          </p:cNvPr>
          <p:cNvSpPr>
            <a:spLocks noGrp="1"/>
          </p:cNvSpPr>
          <p:nvPr>
            <p:ph type="title"/>
          </p:nvPr>
        </p:nvSpPr>
        <p:spPr>
          <a:xfrm>
            <a:off x="1043631" y="809898"/>
            <a:ext cx="9942716" cy="1554480"/>
          </a:xfrm>
        </p:spPr>
        <p:txBody>
          <a:bodyPr anchor="ctr">
            <a:normAutofit/>
          </a:bodyPr>
          <a:lstStyle/>
          <a:p>
            <a:r>
              <a:rPr lang="tr-TR" sz="4800" b="1" dirty="0" err="1"/>
              <a:t>Types</a:t>
            </a:r>
            <a:r>
              <a:rPr lang="tr-TR" sz="4800" b="1" dirty="0"/>
              <a:t> of Clustering</a:t>
            </a:r>
            <a:endParaRPr lang="en-US" sz="4800" b="1" dirty="0"/>
          </a:p>
        </p:txBody>
      </p:sp>
      <p:sp>
        <p:nvSpPr>
          <p:cNvPr id="3" name="Content Placeholder 2">
            <a:extLst>
              <a:ext uri="{FF2B5EF4-FFF2-40B4-BE49-F238E27FC236}">
                <a16:creationId xmlns:a16="http://schemas.microsoft.com/office/drawing/2014/main" id="{2ED1BC2A-400A-473E-B528-460635B61B35}"/>
              </a:ext>
            </a:extLst>
          </p:cNvPr>
          <p:cNvSpPr>
            <a:spLocks noGrp="1"/>
          </p:cNvSpPr>
          <p:nvPr>
            <p:ph idx="1"/>
          </p:nvPr>
        </p:nvSpPr>
        <p:spPr>
          <a:xfrm>
            <a:off x="1045028" y="3017522"/>
            <a:ext cx="9941319" cy="3124658"/>
          </a:xfrm>
        </p:spPr>
        <p:txBody>
          <a:bodyPr anchor="ctr">
            <a:normAutofit/>
          </a:bodyPr>
          <a:lstStyle/>
          <a:p>
            <a:pPr lvl="0"/>
            <a:r>
              <a:rPr lang="en-US" sz="2200" dirty="0"/>
              <a:t>Well-separated clusters </a:t>
            </a:r>
            <a:r>
              <a:rPr lang="tr-TR" sz="2200" dirty="0"/>
              <a:t>(</a:t>
            </a:r>
            <a:r>
              <a:rPr lang="en-US" sz="2200" dirty="0" err="1"/>
              <a:t>İyi</a:t>
            </a:r>
            <a:r>
              <a:rPr lang="en-US" sz="2200" dirty="0"/>
              <a:t> </a:t>
            </a:r>
            <a:r>
              <a:rPr lang="en-US" sz="2200" dirty="0" err="1"/>
              <a:t>dağıtılmış</a:t>
            </a:r>
            <a:r>
              <a:rPr lang="en-US" sz="2200" dirty="0"/>
              <a:t> </a:t>
            </a:r>
            <a:r>
              <a:rPr lang="en-US" sz="2200" dirty="0" err="1"/>
              <a:t>kümeler</a:t>
            </a:r>
            <a:r>
              <a:rPr lang="tr-TR" sz="2200" dirty="0"/>
              <a:t>)</a:t>
            </a:r>
            <a:endParaRPr lang="en-US" sz="2200" dirty="0"/>
          </a:p>
          <a:p>
            <a:r>
              <a:rPr lang="en-US" sz="2200" dirty="0"/>
              <a:t>Center-based clusters</a:t>
            </a:r>
            <a:r>
              <a:rPr lang="tr-TR" sz="2200" dirty="0"/>
              <a:t> (</a:t>
            </a:r>
            <a:r>
              <a:rPr lang="en-US" sz="2200" dirty="0"/>
              <a:t>Merkez </a:t>
            </a:r>
            <a:r>
              <a:rPr lang="en-US" sz="2200" dirty="0" err="1"/>
              <a:t>tabanlı</a:t>
            </a:r>
            <a:r>
              <a:rPr lang="en-US" sz="2200" dirty="0"/>
              <a:t> </a:t>
            </a:r>
            <a:r>
              <a:rPr lang="en-US" sz="2200" dirty="0" err="1"/>
              <a:t>kümeler</a:t>
            </a:r>
            <a:r>
              <a:rPr lang="tr-TR" sz="2200" dirty="0"/>
              <a:t>)</a:t>
            </a:r>
            <a:endParaRPr lang="en-US" sz="2200" dirty="0"/>
          </a:p>
          <a:p>
            <a:r>
              <a:rPr lang="en-US" sz="2200" dirty="0"/>
              <a:t>Contiguous clusters</a:t>
            </a:r>
            <a:r>
              <a:rPr lang="tr-TR" sz="2200" dirty="0"/>
              <a:t> (</a:t>
            </a:r>
            <a:r>
              <a:rPr lang="en-US" sz="2200" dirty="0" err="1"/>
              <a:t>Bitişik</a:t>
            </a:r>
            <a:r>
              <a:rPr lang="en-US" sz="2200" dirty="0"/>
              <a:t> </a:t>
            </a:r>
            <a:r>
              <a:rPr lang="en-US" sz="2200" dirty="0" err="1"/>
              <a:t>Kümeler</a:t>
            </a:r>
            <a:r>
              <a:rPr lang="tr-TR" sz="2200" dirty="0"/>
              <a:t>)</a:t>
            </a:r>
            <a:endParaRPr lang="en-US" sz="2200" dirty="0"/>
          </a:p>
          <a:p>
            <a:r>
              <a:rPr lang="en-US" sz="2200" dirty="0"/>
              <a:t>Density-based clusters</a:t>
            </a:r>
            <a:r>
              <a:rPr lang="tr-TR" sz="2200" dirty="0"/>
              <a:t> (</a:t>
            </a:r>
            <a:r>
              <a:rPr lang="en-US" sz="2200" dirty="0" err="1"/>
              <a:t>Yoğunluk</a:t>
            </a:r>
            <a:r>
              <a:rPr lang="en-US" sz="2200" dirty="0"/>
              <a:t> </a:t>
            </a:r>
            <a:r>
              <a:rPr lang="en-US" sz="2200" dirty="0" err="1"/>
              <a:t>tabanlı</a:t>
            </a:r>
            <a:r>
              <a:rPr lang="en-US" sz="2200" dirty="0"/>
              <a:t> </a:t>
            </a:r>
            <a:r>
              <a:rPr lang="en-US" sz="2200" dirty="0" err="1"/>
              <a:t>kümeler</a:t>
            </a:r>
            <a:r>
              <a:rPr lang="tr-TR" sz="2200" dirty="0"/>
              <a:t>)</a:t>
            </a:r>
            <a:endParaRPr lang="en-US" sz="22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53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34F1-103C-44C4-A041-C9CE551B3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CB710-A6E6-4F84-8112-B28FB809E74F}"/>
              </a:ext>
            </a:extLst>
          </p:cNvPr>
          <p:cNvSpPr>
            <a:spLocks noGrp="1"/>
          </p:cNvSpPr>
          <p:nvPr>
            <p:ph sz="half" idx="2"/>
          </p:nvPr>
        </p:nvSpPr>
        <p:spPr/>
        <p:txBody>
          <a:bodyPr/>
          <a:lstStyle/>
          <a:p>
            <a:endParaRPr lang="en-US"/>
          </a:p>
        </p:txBody>
      </p:sp>
      <p:pic>
        <p:nvPicPr>
          <p:cNvPr id="2050" name="Picture 2" descr="4 büyükler arasındaki unutulmayan transfer çalımları!">
            <a:extLst>
              <a:ext uri="{FF2B5EF4-FFF2-40B4-BE49-F238E27FC236}">
                <a16:creationId xmlns:a16="http://schemas.microsoft.com/office/drawing/2014/main" id="{50E974E5-315A-4E3C-9458-707DA5DF1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811000" cy="6643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kbank amblem ile ilgili gÃ¶rsel sonucu">
            <a:extLst>
              <a:ext uri="{FF2B5EF4-FFF2-40B4-BE49-F238E27FC236}">
                <a16:creationId xmlns:a16="http://schemas.microsoft.com/office/drawing/2014/main" id="{07B11934-5687-4E20-944C-D701795E8A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385392"/>
            <a:ext cx="2667000" cy="794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yapı kredi logo ile ilgili görsel sonucu">
            <a:extLst>
              <a:ext uri="{FF2B5EF4-FFF2-40B4-BE49-F238E27FC236}">
                <a16:creationId xmlns:a16="http://schemas.microsoft.com/office/drawing/2014/main" id="{DA415A87-5ADE-4B16-8644-45335A7B8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063" y="2403699"/>
            <a:ext cx="3213651" cy="11292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Ä°lgili resim">
            <a:extLst>
              <a:ext uri="{FF2B5EF4-FFF2-40B4-BE49-F238E27FC236}">
                <a16:creationId xmlns:a16="http://schemas.microsoft.com/office/drawing/2014/main" id="{E24B78C3-8B6A-4931-A8C7-5984EBA11CF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92" t="7754" r="30040" b="5530"/>
          <a:stretch/>
        </p:blipFill>
        <p:spPr bwMode="auto">
          <a:xfrm>
            <a:off x="7008640" y="2237811"/>
            <a:ext cx="1531765" cy="1810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Å bankasÄ± amblemi ile ilgili gÃ¶rsel sonucu">
            <a:extLst>
              <a:ext uri="{FF2B5EF4-FFF2-40B4-BE49-F238E27FC236}">
                <a16:creationId xmlns:a16="http://schemas.microsoft.com/office/drawing/2014/main" id="{4D267BAD-B19D-43CD-8FE3-90B62DD1937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801" t="13122" r="21911" b="18151"/>
          <a:stretch/>
        </p:blipFill>
        <p:spPr bwMode="auto">
          <a:xfrm>
            <a:off x="836833" y="1763768"/>
            <a:ext cx="1274523" cy="22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2C7C9-E8F3-4C6D-98EC-098C2A7F2714}"/>
              </a:ext>
            </a:extLst>
          </p:cNvPr>
          <p:cNvSpPr>
            <a:spLocks noGrp="1"/>
          </p:cNvSpPr>
          <p:nvPr>
            <p:ph type="title"/>
          </p:nvPr>
        </p:nvSpPr>
        <p:spPr>
          <a:xfrm>
            <a:off x="1522809" y="0"/>
            <a:ext cx="9832359" cy="1219200"/>
          </a:xfrm>
        </p:spPr>
        <p:txBody>
          <a:bodyPr/>
          <a:lstStyle/>
          <a:p>
            <a:r>
              <a:rPr lang="tr-TR" dirty="0"/>
              <a:t>4 BÜYÜKLER</a:t>
            </a:r>
            <a:endParaRPr lang="en-US" dirty="0"/>
          </a:p>
        </p:txBody>
      </p:sp>
      <p:pic>
        <p:nvPicPr>
          <p:cNvPr id="6" name="Picture 5">
            <a:extLst>
              <a:ext uri="{FF2B5EF4-FFF2-40B4-BE49-F238E27FC236}">
                <a16:creationId xmlns:a16="http://schemas.microsoft.com/office/drawing/2014/main" id="{AEB2FD6F-406F-4F9A-A906-2007A91453CA}"/>
              </a:ext>
            </a:extLst>
          </p:cNvPr>
          <p:cNvPicPr>
            <a:picLocks noChangeAspect="1"/>
          </p:cNvPicPr>
          <p:nvPr/>
        </p:nvPicPr>
        <p:blipFill>
          <a:blip r:embed="rId2"/>
          <a:stretch>
            <a:fillRect/>
          </a:stretch>
        </p:blipFill>
        <p:spPr>
          <a:xfrm>
            <a:off x="1152510" y="1219200"/>
            <a:ext cx="9516681" cy="5328366"/>
          </a:xfrm>
          <a:prstGeom prst="rect">
            <a:avLst/>
          </a:prstGeom>
        </p:spPr>
      </p:pic>
      <p:sp>
        <p:nvSpPr>
          <p:cNvPr id="5" name="Rectangle: Rounded Corners 4">
            <a:extLst>
              <a:ext uri="{FF2B5EF4-FFF2-40B4-BE49-F238E27FC236}">
                <a16:creationId xmlns:a16="http://schemas.microsoft.com/office/drawing/2014/main" id="{3F185714-35BF-4686-837B-3BD3AC547EDD}"/>
              </a:ext>
            </a:extLst>
          </p:cNvPr>
          <p:cNvSpPr/>
          <p:nvPr/>
        </p:nvSpPr>
        <p:spPr>
          <a:xfrm>
            <a:off x="8398277" y="3080551"/>
            <a:ext cx="2073564" cy="1971018"/>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3AF69BE-A9FA-4F78-82BD-2D6FEBF2D6EB}"/>
              </a:ext>
            </a:extLst>
          </p:cNvPr>
          <p:cNvSpPr txBox="1"/>
          <p:nvPr/>
        </p:nvSpPr>
        <p:spPr>
          <a:xfrm>
            <a:off x="4265924" y="1295400"/>
            <a:ext cx="3289852" cy="338554"/>
          </a:xfrm>
          <a:prstGeom prst="rect">
            <a:avLst/>
          </a:prstGeom>
          <a:solidFill>
            <a:schemeClr val="bg1"/>
          </a:solidFill>
        </p:spPr>
        <p:txBody>
          <a:bodyPr wrap="square" rtlCol="0">
            <a:spAutoFit/>
          </a:bodyPr>
          <a:lstStyle/>
          <a:p>
            <a:pPr algn="ct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Tree>
    <p:extLst>
      <p:ext uri="{BB962C8B-B14F-4D97-AF65-F5344CB8AC3E}">
        <p14:creationId xmlns:p14="http://schemas.microsoft.com/office/powerpoint/2010/main" val="42436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F33C-8C83-46C2-833B-E83071FB4DA9}"/>
              </a:ext>
            </a:extLst>
          </p:cNvPr>
          <p:cNvSpPr>
            <a:spLocks noGrp="1"/>
          </p:cNvSpPr>
          <p:nvPr>
            <p:ph type="title"/>
          </p:nvPr>
        </p:nvSpPr>
        <p:spPr>
          <a:xfrm>
            <a:off x="1522809" y="152400"/>
            <a:ext cx="9832359" cy="823392"/>
          </a:xfrm>
        </p:spPr>
        <p:txBody>
          <a:bodyPr>
            <a:normAutofit fontScale="90000"/>
          </a:bodyPr>
          <a:lstStyle/>
          <a:p>
            <a:r>
              <a:rPr lang="tr-TR" dirty="0"/>
              <a:t>4 BÜYÜKLER</a:t>
            </a:r>
            <a:br>
              <a:rPr lang="tr-TR" dirty="0"/>
            </a:br>
            <a:r>
              <a:rPr lang="tr-TR" sz="2200" dirty="0" err="1"/>
              <a:t>Distinctive</a:t>
            </a:r>
            <a:r>
              <a:rPr lang="tr-TR" sz="2200" dirty="0"/>
              <a:t> </a:t>
            </a:r>
            <a:r>
              <a:rPr lang="tr-TR" sz="2200" dirty="0" err="1"/>
              <a:t>Features</a:t>
            </a:r>
            <a:endParaRPr lang="en-US" sz="2200" dirty="0"/>
          </a:p>
        </p:txBody>
      </p:sp>
      <p:graphicFrame>
        <p:nvGraphicFramePr>
          <p:cNvPr id="8" name="Chart 7">
            <a:extLst>
              <a:ext uri="{FF2B5EF4-FFF2-40B4-BE49-F238E27FC236}">
                <a16:creationId xmlns:a16="http://schemas.microsoft.com/office/drawing/2014/main" id="{CC57FC56-4D3A-488F-8C0C-48752BB28A51}"/>
              </a:ext>
            </a:extLst>
          </p:cNvPr>
          <p:cNvGraphicFramePr>
            <a:graphicFrameLocks/>
          </p:cNvGraphicFramePr>
          <p:nvPr/>
        </p:nvGraphicFramePr>
        <p:xfrm>
          <a:off x="264160" y="1524000"/>
          <a:ext cx="6055360" cy="3599672"/>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AB69E1C3-9651-4C32-96B7-E19881B9E159}"/>
              </a:ext>
            </a:extLst>
          </p:cNvPr>
          <p:cNvPicPr>
            <a:picLocks noChangeAspect="1"/>
          </p:cNvPicPr>
          <p:nvPr/>
        </p:nvPicPr>
        <p:blipFill>
          <a:blip r:embed="rId3"/>
          <a:stretch>
            <a:fillRect/>
          </a:stretch>
        </p:blipFill>
        <p:spPr>
          <a:xfrm>
            <a:off x="6422291" y="1625600"/>
            <a:ext cx="5638799" cy="3383280"/>
          </a:xfrm>
          <a:prstGeom prst="rect">
            <a:avLst/>
          </a:prstGeom>
        </p:spPr>
      </p:pic>
      <p:sp>
        <p:nvSpPr>
          <p:cNvPr id="11" name="Title 1">
            <a:extLst>
              <a:ext uri="{FF2B5EF4-FFF2-40B4-BE49-F238E27FC236}">
                <a16:creationId xmlns:a16="http://schemas.microsoft.com/office/drawing/2014/main" id="{A6BAAC51-E76B-4C5F-A183-E6A1CE7B81E2}"/>
              </a:ext>
            </a:extLst>
          </p:cNvPr>
          <p:cNvSpPr txBox="1">
            <a:spLocks/>
          </p:cNvSpPr>
          <p:nvPr/>
        </p:nvSpPr>
        <p:spPr>
          <a:xfrm>
            <a:off x="4014461" y="5334000"/>
            <a:ext cx="5038100" cy="82339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tr-TR" sz="2200" dirty="0"/>
              <a:t>İş Bankası kamu bankalarına mı özeniyor?</a:t>
            </a:r>
            <a:endParaRPr lang="en-US" sz="2200" dirty="0"/>
          </a:p>
        </p:txBody>
      </p:sp>
      <p:sp>
        <p:nvSpPr>
          <p:cNvPr id="6" name="TextBox 5">
            <a:extLst>
              <a:ext uri="{FF2B5EF4-FFF2-40B4-BE49-F238E27FC236}">
                <a16:creationId xmlns:a16="http://schemas.microsoft.com/office/drawing/2014/main" id="{F96E5604-29EF-4515-9B7F-47AB9A6A95FF}"/>
              </a:ext>
            </a:extLst>
          </p:cNvPr>
          <p:cNvSpPr txBox="1"/>
          <p:nvPr/>
        </p:nvSpPr>
        <p:spPr>
          <a:xfrm>
            <a:off x="983974" y="1524000"/>
            <a:ext cx="5076887" cy="338554"/>
          </a:xfrm>
          <a:prstGeom prst="rect">
            <a:avLst/>
          </a:prstGeom>
          <a:solidFill>
            <a:schemeClr val="bg1"/>
          </a:solidFill>
        </p:spPr>
        <p:txBody>
          <a:bodyPr wrap="square" rtlCol="0">
            <a:spAutoFit/>
          </a:bodyPr>
          <a:lstStyle/>
          <a:p>
            <a:r>
              <a:rPr lang="tr-TR" sz="1600" dirty="0">
                <a:solidFill>
                  <a:schemeClr val="bg2">
                    <a:lumMod val="50000"/>
                  </a:schemeClr>
                </a:solidFill>
              </a:rPr>
              <a:t>                             </a:t>
            </a:r>
            <a:r>
              <a:rPr lang="tr-TR" sz="1600" dirty="0" err="1">
                <a:solidFill>
                  <a:schemeClr val="bg2">
                    <a:lumMod val="50000"/>
                  </a:schemeClr>
                </a:solidFill>
              </a:rPr>
              <a:t>Non-Interest</a:t>
            </a:r>
            <a:r>
              <a:rPr lang="tr-TR" sz="1600" dirty="0">
                <a:solidFill>
                  <a:schemeClr val="bg2">
                    <a:lumMod val="50000"/>
                  </a:schemeClr>
                </a:solidFill>
              </a:rPr>
              <a:t> </a:t>
            </a:r>
            <a:r>
              <a:rPr lang="tr-TR" sz="1600" dirty="0" err="1">
                <a:solidFill>
                  <a:schemeClr val="bg2">
                    <a:lumMod val="50000"/>
                  </a:schemeClr>
                </a:solidFill>
              </a:rPr>
              <a:t>Income</a:t>
            </a:r>
            <a:endParaRPr lang="en-US" sz="1600" dirty="0">
              <a:solidFill>
                <a:schemeClr val="bg2">
                  <a:lumMod val="50000"/>
                </a:schemeClr>
              </a:solidFill>
            </a:endParaRPr>
          </a:p>
        </p:txBody>
      </p:sp>
      <p:sp>
        <p:nvSpPr>
          <p:cNvPr id="7" name="TextBox 6">
            <a:extLst>
              <a:ext uri="{FF2B5EF4-FFF2-40B4-BE49-F238E27FC236}">
                <a16:creationId xmlns:a16="http://schemas.microsoft.com/office/drawing/2014/main" id="{DB592293-1DB1-4845-AFA6-00DB239B408C}"/>
              </a:ext>
            </a:extLst>
          </p:cNvPr>
          <p:cNvSpPr txBox="1"/>
          <p:nvPr/>
        </p:nvSpPr>
        <p:spPr>
          <a:xfrm>
            <a:off x="6984203" y="1693277"/>
            <a:ext cx="5076887" cy="338554"/>
          </a:xfrm>
          <a:prstGeom prst="rect">
            <a:avLst/>
          </a:prstGeom>
          <a:solidFill>
            <a:schemeClr val="bg1"/>
          </a:solidFill>
        </p:spPr>
        <p:txBody>
          <a:bodyPr wrap="square" rtlCol="0">
            <a:spAutoFit/>
          </a:bodyPr>
          <a:lstStyle/>
          <a:p>
            <a:r>
              <a:rPr lang="tr-TR" sz="1600" dirty="0">
                <a:solidFill>
                  <a:schemeClr val="bg2">
                    <a:lumMod val="50000"/>
                  </a:schemeClr>
                </a:solidFill>
              </a:rPr>
              <a:t>                             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19962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698F-56AE-44B2-85E2-28F2D66B0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631122-07DD-4FE3-8853-C37F1F6A3BE3}"/>
              </a:ext>
            </a:extLst>
          </p:cNvPr>
          <p:cNvSpPr>
            <a:spLocks noGrp="1"/>
          </p:cNvSpPr>
          <p:nvPr>
            <p:ph sz="half" idx="2"/>
          </p:nvPr>
        </p:nvSpPr>
        <p:spPr/>
        <p:txBody>
          <a:bodyPr/>
          <a:lstStyle/>
          <a:p>
            <a:endParaRPr lang="en-US"/>
          </a:p>
        </p:txBody>
      </p:sp>
      <p:pic>
        <p:nvPicPr>
          <p:cNvPr id="3074" name="Picture 2" descr="2019 BMW 3 Series vs Audi A4 vs Mercedes C-Class // Battle Of ...">
            <a:extLst>
              <a:ext uri="{FF2B5EF4-FFF2-40B4-BE49-F238E27FC236}">
                <a16:creationId xmlns:a16="http://schemas.microsoft.com/office/drawing/2014/main" id="{A8847ADC-8482-44D6-9258-8D2B7B096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65943B81-E994-4DF4-ACEE-944CB0D1F4AE}"/>
              </a:ext>
            </a:extLst>
          </p:cNvPr>
          <p:cNvSpPr/>
          <p:nvPr/>
        </p:nvSpPr>
        <p:spPr>
          <a:xfrm>
            <a:off x="855740" y="650661"/>
            <a:ext cx="2785256"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3FC874C4-4CFE-46E3-B526-688F7B2C9F49}"/>
              </a:ext>
            </a:extLst>
          </p:cNvPr>
          <p:cNvSpPr/>
          <p:nvPr/>
        </p:nvSpPr>
        <p:spPr>
          <a:xfrm>
            <a:off x="4703372" y="807252"/>
            <a:ext cx="2785256"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89C5DCC-437A-4B6E-A486-AA22DBE6D52F}"/>
              </a:ext>
            </a:extLst>
          </p:cNvPr>
          <p:cNvSpPr/>
          <p:nvPr/>
        </p:nvSpPr>
        <p:spPr>
          <a:xfrm>
            <a:off x="8478022" y="830926"/>
            <a:ext cx="3422745" cy="1219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itibank logo ile ilgili gÃ¶rsel sonucu">
            <a:extLst>
              <a:ext uri="{FF2B5EF4-FFF2-40B4-BE49-F238E27FC236}">
                <a16:creationId xmlns:a16="http://schemas.microsoft.com/office/drawing/2014/main" id="{304559B0-1898-4DE4-8058-CD33E3B8A8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936" y="893544"/>
            <a:ext cx="2409049" cy="651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8" descr="ing bank logo png ile ilgili gÃ¶rsel sonucu">
            <a:extLst>
              <a:ext uri="{FF2B5EF4-FFF2-40B4-BE49-F238E27FC236}">
                <a16:creationId xmlns:a16="http://schemas.microsoft.com/office/drawing/2014/main" id="{D312E051-841D-4616-9639-49886F9E4C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0390" y="1103697"/>
            <a:ext cx="3251123" cy="6476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hsbc logo png ile ilgili gÃ¶rsel sonucu">
            <a:extLst>
              <a:ext uri="{FF2B5EF4-FFF2-40B4-BE49-F238E27FC236}">
                <a16:creationId xmlns:a16="http://schemas.microsoft.com/office/drawing/2014/main" id="{3909F409-FA9C-4AEA-9228-2C6D4D68D9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8022" y="1103697"/>
            <a:ext cx="3330858" cy="626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54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522809" y="-182448"/>
            <a:ext cx="9832359" cy="1219200"/>
          </a:xfrm>
        </p:spPr>
        <p:txBody>
          <a:bodyPr/>
          <a:lstStyle/>
          <a:p>
            <a:r>
              <a:rPr lang="tr-TR" dirty="0"/>
              <a:t>DÜNYA MARKALARI</a:t>
            </a:r>
            <a:endParaRPr lang="en-US" dirty="0"/>
          </a:p>
        </p:txBody>
      </p:sp>
      <p:pic>
        <p:nvPicPr>
          <p:cNvPr id="5" name="Picture 4">
            <a:extLst>
              <a:ext uri="{FF2B5EF4-FFF2-40B4-BE49-F238E27FC236}">
                <a16:creationId xmlns:a16="http://schemas.microsoft.com/office/drawing/2014/main" id="{0EDE667B-FC60-47B3-A92D-951748331986}"/>
              </a:ext>
            </a:extLst>
          </p:cNvPr>
          <p:cNvPicPr>
            <a:picLocks noChangeAspect="1"/>
          </p:cNvPicPr>
          <p:nvPr/>
        </p:nvPicPr>
        <p:blipFill>
          <a:blip r:embed="rId2"/>
          <a:stretch>
            <a:fillRect/>
          </a:stretch>
        </p:blipFill>
        <p:spPr>
          <a:xfrm>
            <a:off x="1142999" y="1142813"/>
            <a:ext cx="9906001" cy="5576317"/>
          </a:xfrm>
          <a:prstGeom prst="rect">
            <a:avLst/>
          </a:prstGeom>
        </p:spPr>
      </p:pic>
      <p:sp>
        <p:nvSpPr>
          <p:cNvPr id="6" name="Rectangle: Rounded Corners 5">
            <a:extLst>
              <a:ext uri="{FF2B5EF4-FFF2-40B4-BE49-F238E27FC236}">
                <a16:creationId xmlns:a16="http://schemas.microsoft.com/office/drawing/2014/main" id="{A796A8A9-4850-4B9A-AB5D-62600A396F08}"/>
              </a:ext>
            </a:extLst>
          </p:cNvPr>
          <p:cNvSpPr/>
          <p:nvPr/>
        </p:nvSpPr>
        <p:spPr>
          <a:xfrm>
            <a:off x="5049519" y="1920240"/>
            <a:ext cx="1290321" cy="3202449"/>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0DA423E-5D8F-40EB-A616-DC623759FD7D}"/>
              </a:ext>
            </a:extLst>
          </p:cNvPr>
          <p:cNvSpPr txBox="1"/>
          <p:nvPr/>
        </p:nvSpPr>
        <p:spPr>
          <a:xfrm>
            <a:off x="4399982" y="1192973"/>
            <a:ext cx="3392034"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a:t>
            </a:r>
            <a:r>
              <a:rPr lang="tr-TR" sz="1600" dirty="0" err="1">
                <a:solidFill>
                  <a:schemeClr val="bg2">
                    <a:lumMod val="50000"/>
                  </a:schemeClr>
                </a:solidFill>
              </a:rPr>
              <a:t>Short-Term</a:t>
            </a:r>
            <a:r>
              <a:rPr lang="tr-TR" sz="1600" dirty="0">
                <a:solidFill>
                  <a:schemeClr val="bg2">
                    <a:lumMod val="50000"/>
                  </a:schemeClr>
                </a:solidFill>
              </a:rPr>
              <a:t>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365601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522809" y="-40404"/>
            <a:ext cx="9832359" cy="1219200"/>
          </a:xfrm>
        </p:spPr>
        <p:txBody>
          <a:bodyPr>
            <a:normAutofit/>
          </a:bodyPr>
          <a:lstStyle/>
          <a:p>
            <a:r>
              <a:rPr lang="tr-TR" dirty="0"/>
              <a:t>DÜNYA MARKALARI</a:t>
            </a:r>
            <a:br>
              <a:rPr lang="tr-TR" dirty="0"/>
            </a:br>
            <a:r>
              <a:rPr lang="tr-TR" sz="2000" dirty="0" err="1"/>
              <a:t>Distinctive</a:t>
            </a:r>
            <a:r>
              <a:rPr lang="tr-TR" sz="2000" dirty="0"/>
              <a:t> </a:t>
            </a:r>
            <a:r>
              <a:rPr lang="tr-TR" sz="2000" dirty="0" err="1"/>
              <a:t>Features</a:t>
            </a:r>
            <a:endParaRPr lang="en-US" sz="2000" dirty="0"/>
          </a:p>
        </p:txBody>
      </p:sp>
      <p:pic>
        <p:nvPicPr>
          <p:cNvPr id="5" name="Picture 4">
            <a:extLst>
              <a:ext uri="{FF2B5EF4-FFF2-40B4-BE49-F238E27FC236}">
                <a16:creationId xmlns:a16="http://schemas.microsoft.com/office/drawing/2014/main" id="{565811C2-24E6-4351-833F-2CACBD57E5F6}"/>
              </a:ext>
            </a:extLst>
          </p:cNvPr>
          <p:cNvPicPr>
            <a:picLocks noChangeAspect="1"/>
          </p:cNvPicPr>
          <p:nvPr/>
        </p:nvPicPr>
        <p:blipFill>
          <a:blip r:embed="rId2"/>
          <a:stretch>
            <a:fillRect/>
          </a:stretch>
        </p:blipFill>
        <p:spPr>
          <a:xfrm>
            <a:off x="443883" y="1772004"/>
            <a:ext cx="5652117" cy="3657600"/>
          </a:xfrm>
          <a:prstGeom prst="rect">
            <a:avLst/>
          </a:prstGeom>
        </p:spPr>
      </p:pic>
      <p:sp>
        <p:nvSpPr>
          <p:cNvPr id="9" name="TextBox 8">
            <a:extLst>
              <a:ext uri="{FF2B5EF4-FFF2-40B4-BE49-F238E27FC236}">
                <a16:creationId xmlns:a16="http://schemas.microsoft.com/office/drawing/2014/main" id="{2B69B851-AE10-4D0F-8DD3-6700194744E1}"/>
              </a:ext>
            </a:extLst>
          </p:cNvPr>
          <p:cNvSpPr txBox="1"/>
          <p:nvPr/>
        </p:nvSpPr>
        <p:spPr>
          <a:xfrm>
            <a:off x="514905" y="1402672"/>
            <a:ext cx="1941237" cy="369332"/>
          </a:xfrm>
          <a:prstGeom prst="rect">
            <a:avLst/>
          </a:prstGeom>
          <a:noFill/>
        </p:spPr>
        <p:txBody>
          <a:bodyPr wrap="none" rtlCol="0">
            <a:spAutoFit/>
          </a:bodyPr>
          <a:lstStyle/>
          <a:p>
            <a:r>
              <a:rPr lang="tr-TR" dirty="0" err="1"/>
              <a:t>Different</a:t>
            </a:r>
            <a:r>
              <a:rPr lang="tr-TR" dirty="0"/>
              <a:t> </a:t>
            </a:r>
            <a:r>
              <a:rPr lang="tr-TR" dirty="0" err="1"/>
              <a:t>choices</a:t>
            </a:r>
            <a:r>
              <a:rPr lang="tr-TR" dirty="0"/>
              <a:t>…</a:t>
            </a:r>
            <a:endParaRPr lang="en-US" dirty="0"/>
          </a:p>
        </p:txBody>
      </p:sp>
      <p:pic>
        <p:nvPicPr>
          <p:cNvPr id="13" name="Picture 12">
            <a:extLst>
              <a:ext uri="{FF2B5EF4-FFF2-40B4-BE49-F238E27FC236}">
                <a16:creationId xmlns:a16="http://schemas.microsoft.com/office/drawing/2014/main" id="{5F4E461A-8D61-40B9-9F7D-0968C0315A0E}"/>
              </a:ext>
            </a:extLst>
          </p:cNvPr>
          <p:cNvPicPr>
            <a:picLocks noChangeAspect="1"/>
          </p:cNvPicPr>
          <p:nvPr/>
        </p:nvPicPr>
        <p:blipFill>
          <a:blip r:embed="rId3"/>
          <a:stretch>
            <a:fillRect/>
          </a:stretch>
        </p:blipFill>
        <p:spPr>
          <a:xfrm>
            <a:off x="6488014" y="1772004"/>
            <a:ext cx="5208234" cy="3472765"/>
          </a:xfrm>
          <a:prstGeom prst="rect">
            <a:avLst/>
          </a:prstGeom>
        </p:spPr>
      </p:pic>
      <p:sp>
        <p:nvSpPr>
          <p:cNvPr id="14" name="TextBox 13">
            <a:extLst>
              <a:ext uri="{FF2B5EF4-FFF2-40B4-BE49-F238E27FC236}">
                <a16:creationId xmlns:a16="http://schemas.microsoft.com/office/drawing/2014/main" id="{A0721E62-1982-42BF-9964-2C33279A85D0}"/>
              </a:ext>
            </a:extLst>
          </p:cNvPr>
          <p:cNvSpPr txBox="1"/>
          <p:nvPr/>
        </p:nvSpPr>
        <p:spPr>
          <a:xfrm>
            <a:off x="7298925" y="5244938"/>
            <a:ext cx="3226268" cy="369332"/>
          </a:xfrm>
          <a:prstGeom prst="rect">
            <a:avLst/>
          </a:prstGeom>
          <a:noFill/>
        </p:spPr>
        <p:txBody>
          <a:bodyPr wrap="none" rtlCol="0">
            <a:spAutoFit/>
          </a:bodyPr>
          <a:lstStyle/>
          <a:p>
            <a:r>
              <a:rPr lang="tr-TR" dirty="0" err="1"/>
              <a:t>Citi</a:t>
            </a:r>
            <a:r>
              <a:rPr lang="tr-TR" dirty="0"/>
              <a:t>? </a:t>
            </a:r>
            <a:r>
              <a:rPr lang="tr-TR" dirty="0" err="1"/>
              <a:t>Where</a:t>
            </a:r>
            <a:r>
              <a:rPr lang="tr-TR" dirty="0"/>
              <a:t> </a:t>
            </a:r>
            <a:r>
              <a:rPr lang="tr-TR" dirty="0" err="1"/>
              <a:t>did</a:t>
            </a:r>
            <a:r>
              <a:rPr lang="tr-TR" dirty="0"/>
              <a:t> </a:t>
            </a:r>
            <a:r>
              <a:rPr lang="tr-TR" dirty="0" err="1"/>
              <a:t>you</a:t>
            </a:r>
            <a:r>
              <a:rPr lang="tr-TR" dirty="0"/>
              <a:t> </a:t>
            </a:r>
            <a:r>
              <a:rPr lang="tr-TR" dirty="0" err="1"/>
              <a:t>disappear</a:t>
            </a:r>
            <a:r>
              <a:rPr lang="tr-TR" dirty="0"/>
              <a:t>?</a:t>
            </a:r>
            <a:endParaRPr lang="en-US" dirty="0"/>
          </a:p>
        </p:txBody>
      </p:sp>
      <p:pic>
        <p:nvPicPr>
          <p:cNvPr id="15" name="Picture 14">
            <a:extLst>
              <a:ext uri="{FF2B5EF4-FFF2-40B4-BE49-F238E27FC236}">
                <a16:creationId xmlns:a16="http://schemas.microsoft.com/office/drawing/2014/main" id="{B7EF5CD2-A2C2-499E-AEF5-E7B7BE8EA358}"/>
              </a:ext>
            </a:extLst>
          </p:cNvPr>
          <p:cNvPicPr>
            <a:picLocks noChangeAspect="1"/>
          </p:cNvPicPr>
          <p:nvPr/>
        </p:nvPicPr>
        <p:blipFill rotWithShape="1">
          <a:blip r:embed="rId4"/>
          <a:srcRect t="45266" r="52617" b="46605"/>
          <a:stretch/>
        </p:blipFill>
        <p:spPr>
          <a:xfrm>
            <a:off x="1181316" y="5706046"/>
            <a:ext cx="3692526" cy="788487"/>
          </a:xfrm>
          <a:prstGeom prst="rect">
            <a:avLst/>
          </a:prstGeom>
        </p:spPr>
      </p:pic>
      <p:sp>
        <p:nvSpPr>
          <p:cNvPr id="18" name="TextBox 17">
            <a:extLst>
              <a:ext uri="{FF2B5EF4-FFF2-40B4-BE49-F238E27FC236}">
                <a16:creationId xmlns:a16="http://schemas.microsoft.com/office/drawing/2014/main" id="{09B7D6F5-BFB6-416C-8012-055E4336AFD7}"/>
              </a:ext>
            </a:extLst>
          </p:cNvPr>
          <p:cNvSpPr txBox="1"/>
          <p:nvPr/>
        </p:nvSpPr>
        <p:spPr>
          <a:xfrm>
            <a:off x="4888638" y="6022812"/>
            <a:ext cx="1087734" cy="323165"/>
          </a:xfrm>
          <a:prstGeom prst="rect">
            <a:avLst/>
          </a:prstGeom>
          <a:noFill/>
        </p:spPr>
        <p:txBody>
          <a:bodyPr wrap="none" rtlCol="0">
            <a:spAutoFit/>
          </a:bodyPr>
          <a:lstStyle/>
          <a:p>
            <a:r>
              <a:rPr lang="tr-TR" sz="1500" dirty="0"/>
              <a:t>Üvey evlat?</a:t>
            </a:r>
            <a:endParaRPr lang="en-US" sz="1500" dirty="0"/>
          </a:p>
        </p:txBody>
      </p:sp>
      <p:sp>
        <p:nvSpPr>
          <p:cNvPr id="10" name="TextBox 9">
            <a:extLst>
              <a:ext uri="{FF2B5EF4-FFF2-40B4-BE49-F238E27FC236}">
                <a16:creationId xmlns:a16="http://schemas.microsoft.com/office/drawing/2014/main" id="{A2DF1091-92DE-4EAF-AF0D-4F1C847DB958}"/>
              </a:ext>
            </a:extLst>
          </p:cNvPr>
          <p:cNvSpPr txBox="1"/>
          <p:nvPr/>
        </p:nvSpPr>
        <p:spPr>
          <a:xfrm>
            <a:off x="2332905" y="1879169"/>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
        <p:nvSpPr>
          <p:cNvPr id="11" name="TextBox 10">
            <a:extLst>
              <a:ext uri="{FF2B5EF4-FFF2-40B4-BE49-F238E27FC236}">
                <a16:creationId xmlns:a16="http://schemas.microsoft.com/office/drawing/2014/main" id="{05C61B8D-22BE-49EB-83C6-9F465C54181F}"/>
              </a:ext>
            </a:extLst>
          </p:cNvPr>
          <p:cNvSpPr txBox="1"/>
          <p:nvPr/>
        </p:nvSpPr>
        <p:spPr>
          <a:xfrm>
            <a:off x="7451556" y="1801652"/>
            <a:ext cx="3153495" cy="338554"/>
          </a:xfrm>
          <a:prstGeom prst="rect">
            <a:avLst/>
          </a:prstGeom>
          <a:solidFill>
            <a:schemeClr val="bg1"/>
          </a:solidFill>
        </p:spPr>
        <p:txBody>
          <a:bodyPr wrap="square" rtlCol="0">
            <a:spAutoFit/>
          </a:bodyPr>
          <a:lstStyle/>
          <a:p>
            <a:r>
              <a:rPr lang="tr-TR" sz="1600" dirty="0">
                <a:solidFill>
                  <a:schemeClr val="bg2">
                    <a:lumMod val="50000"/>
                  </a:schemeClr>
                </a:solidFill>
              </a:rPr>
              <a:t>Consumer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Loans</a:t>
            </a:r>
            <a:endParaRPr lang="en-US" sz="1600" dirty="0">
              <a:solidFill>
                <a:schemeClr val="bg2">
                  <a:lumMod val="50000"/>
                </a:schemeClr>
              </a:solidFill>
            </a:endParaRPr>
          </a:p>
        </p:txBody>
      </p:sp>
    </p:spTree>
    <p:extLst>
      <p:ext uri="{BB962C8B-B14F-4D97-AF65-F5344CB8AC3E}">
        <p14:creationId xmlns:p14="http://schemas.microsoft.com/office/powerpoint/2010/main" val="241373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it tabaka terk etti: Etiler eski günlerini arıyor">
            <a:extLst>
              <a:ext uri="{FF2B5EF4-FFF2-40B4-BE49-F238E27FC236}">
                <a16:creationId xmlns:a16="http://schemas.microsoft.com/office/drawing/2014/main" id="{8BC0F4EB-0532-46ED-BA2A-001C4E094D66}"/>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217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deabank logo ile ilgili gÃ¶rsel sonucu">
            <a:extLst>
              <a:ext uri="{FF2B5EF4-FFF2-40B4-BE49-F238E27FC236}">
                <a16:creationId xmlns:a16="http://schemas.microsoft.com/office/drawing/2014/main" id="{88AF1AD4-DAA6-4D46-95B5-C16A318CE6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174" y="4119264"/>
            <a:ext cx="2680992" cy="11587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Ä°lgili resim">
            <a:extLst>
              <a:ext uri="{FF2B5EF4-FFF2-40B4-BE49-F238E27FC236}">
                <a16:creationId xmlns:a16="http://schemas.microsoft.com/office/drawing/2014/main" id="{3D7118CB-9007-4813-86B7-97DAE74E5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670" y="3101768"/>
            <a:ext cx="3358258" cy="6544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lternatifbank logo ile ilgili gÃ¶rsel sonucu">
            <a:extLst>
              <a:ext uri="{FF2B5EF4-FFF2-40B4-BE49-F238E27FC236}">
                <a16:creationId xmlns:a16="http://schemas.microsoft.com/office/drawing/2014/main" id="{43FDD2F9-5E22-438F-9253-A48D9FAB22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2962" y="3683172"/>
            <a:ext cx="3504321" cy="8721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burgan bank logo ile ilgili gÃ¶rsel sonucu">
            <a:extLst>
              <a:ext uri="{FF2B5EF4-FFF2-40B4-BE49-F238E27FC236}">
                <a16:creationId xmlns:a16="http://schemas.microsoft.com/office/drawing/2014/main" id="{A7A7E2A7-A408-4060-988C-25D4E063CC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76074" y="1935251"/>
            <a:ext cx="1452622" cy="14526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iba banka logo ile ilgili gÃ¶rsel sonucu">
            <a:extLst>
              <a:ext uri="{FF2B5EF4-FFF2-40B4-BE49-F238E27FC236}">
                <a16:creationId xmlns:a16="http://schemas.microsoft.com/office/drawing/2014/main" id="{67A1FABF-F61B-4568-9A74-C5701BE1ED5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260" t="41106" r="17261" b="41106"/>
          <a:stretch/>
        </p:blipFill>
        <p:spPr bwMode="auto">
          <a:xfrm>
            <a:off x="2979166" y="1973838"/>
            <a:ext cx="4206937" cy="76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0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1A6C6A62-D29B-4828-953D-5FEF61C35991}"/>
              </a:ext>
            </a:extLst>
          </p:cNvPr>
          <p:cNvGraphicFramePr>
            <a:graphicFrameLocks/>
          </p:cNvGraphicFramePr>
          <p:nvPr>
            <p:extLst>
              <p:ext uri="{D42A27DB-BD31-4B8C-83A1-F6EECF244321}">
                <p14:modId xmlns:p14="http://schemas.microsoft.com/office/powerpoint/2010/main" val="3827534566"/>
              </p:ext>
            </p:extLst>
          </p:nvPr>
        </p:nvGraphicFramePr>
        <p:xfrm>
          <a:off x="0" y="1121546"/>
          <a:ext cx="12080240" cy="4907279"/>
        </p:xfrm>
        <a:graphic>
          <a:graphicData uri="http://schemas.openxmlformats.org/drawingml/2006/chart">
            <c:chart xmlns:c="http://schemas.openxmlformats.org/drawingml/2006/chart" xmlns:r="http://schemas.openxmlformats.org/officeDocument/2006/relationships" r:id="rId2"/>
          </a:graphicData>
        </a:graphic>
      </p:graphicFrame>
      <p:sp>
        <p:nvSpPr>
          <p:cNvPr id="16" name="Title 1">
            <a:extLst>
              <a:ext uri="{FF2B5EF4-FFF2-40B4-BE49-F238E27FC236}">
                <a16:creationId xmlns:a16="http://schemas.microsoft.com/office/drawing/2014/main" id="{31CA602B-6331-4D9D-AFCC-7626CE4CE482}"/>
              </a:ext>
            </a:extLst>
          </p:cNvPr>
          <p:cNvSpPr txBox="1">
            <a:spLocks/>
          </p:cNvSpPr>
          <p:nvPr/>
        </p:nvSpPr>
        <p:spPr>
          <a:xfrm>
            <a:off x="1522809" y="-40404"/>
            <a:ext cx="9832359" cy="121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tr-TR" dirty="0"/>
              <a:t>ETİLER SAKİNLERİ</a:t>
            </a:r>
            <a:br>
              <a:rPr lang="tr-TR" dirty="0"/>
            </a:br>
            <a:r>
              <a:rPr lang="tr-TR" sz="2000" dirty="0" err="1"/>
              <a:t>Distinctive</a:t>
            </a:r>
            <a:r>
              <a:rPr lang="tr-TR" sz="2000" dirty="0"/>
              <a:t> </a:t>
            </a:r>
            <a:r>
              <a:rPr lang="tr-TR" sz="2000" dirty="0" err="1"/>
              <a:t>Features</a:t>
            </a:r>
            <a:endParaRPr lang="en-US" sz="2000" dirty="0"/>
          </a:p>
        </p:txBody>
      </p:sp>
    </p:spTree>
    <p:extLst>
      <p:ext uri="{BB962C8B-B14F-4D97-AF65-F5344CB8AC3E}">
        <p14:creationId xmlns:p14="http://schemas.microsoft.com/office/powerpoint/2010/main" val="2685337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451788" y="117792"/>
            <a:ext cx="9832359" cy="1219200"/>
          </a:xfrm>
        </p:spPr>
        <p:txBody>
          <a:bodyPr>
            <a:normAutofit/>
          </a:bodyPr>
          <a:lstStyle/>
          <a:p>
            <a:r>
              <a:rPr lang="tr-TR" dirty="0"/>
              <a:t>ETİLER SAKİNLERİ</a:t>
            </a:r>
            <a:br>
              <a:rPr lang="tr-TR" dirty="0"/>
            </a:br>
            <a:endParaRPr lang="en-US" sz="2000" dirty="0"/>
          </a:p>
        </p:txBody>
      </p:sp>
      <p:pic>
        <p:nvPicPr>
          <p:cNvPr id="3" name="Picture 2">
            <a:extLst>
              <a:ext uri="{FF2B5EF4-FFF2-40B4-BE49-F238E27FC236}">
                <a16:creationId xmlns:a16="http://schemas.microsoft.com/office/drawing/2014/main" id="{AA885169-0A5F-473A-835E-D6B8891AF8DF}"/>
              </a:ext>
            </a:extLst>
          </p:cNvPr>
          <p:cNvPicPr>
            <a:picLocks noChangeAspect="1"/>
          </p:cNvPicPr>
          <p:nvPr/>
        </p:nvPicPr>
        <p:blipFill>
          <a:blip r:embed="rId2"/>
          <a:stretch>
            <a:fillRect/>
          </a:stretch>
        </p:blipFill>
        <p:spPr>
          <a:xfrm>
            <a:off x="724122" y="1316669"/>
            <a:ext cx="11034058" cy="4657415"/>
          </a:xfrm>
          <a:prstGeom prst="rect">
            <a:avLst/>
          </a:prstGeom>
        </p:spPr>
      </p:pic>
      <p:sp>
        <p:nvSpPr>
          <p:cNvPr id="5" name="TextBox 4">
            <a:extLst>
              <a:ext uri="{FF2B5EF4-FFF2-40B4-BE49-F238E27FC236}">
                <a16:creationId xmlns:a16="http://schemas.microsoft.com/office/drawing/2014/main" id="{28307ACE-2DCF-4519-9C0A-E8897652F4AC}"/>
              </a:ext>
            </a:extLst>
          </p:cNvPr>
          <p:cNvSpPr txBox="1"/>
          <p:nvPr/>
        </p:nvSpPr>
        <p:spPr>
          <a:xfrm>
            <a:off x="5273040" y="5953760"/>
            <a:ext cx="2578013" cy="323165"/>
          </a:xfrm>
          <a:prstGeom prst="rect">
            <a:avLst/>
          </a:prstGeom>
          <a:noFill/>
        </p:spPr>
        <p:txBody>
          <a:bodyPr wrap="none" rtlCol="0">
            <a:spAutoFit/>
          </a:bodyPr>
          <a:lstStyle/>
          <a:p>
            <a:r>
              <a:rPr lang="tr-TR" sz="1500" dirty="0"/>
              <a:t>Farklı fonlama kompozisyonu…</a:t>
            </a:r>
            <a:endParaRPr lang="en-US" sz="1500" dirty="0"/>
          </a:p>
        </p:txBody>
      </p:sp>
      <p:sp>
        <p:nvSpPr>
          <p:cNvPr id="6" name="TextBox 5">
            <a:extLst>
              <a:ext uri="{FF2B5EF4-FFF2-40B4-BE49-F238E27FC236}">
                <a16:creationId xmlns:a16="http://schemas.microsoft.com/office/drawing/2014/main" id="{B5C7AA25-A873-4FE0-9E76-49946A0D9FD9}"/>
              </a:ext>
            </a:extLst>
          </p:cNvPr>
          <p:cNvSpPr txBox="1"/>
          <p:nvPr/>
        </p:nvSpPr>
        <p:spPr>
          <a:xfrm>
            <a:off x="5135333" y="5953760"/>
            <a:ext cx="3084327" cy="338554"/>
          </a:xfrm>
          <a:prstGeom prst="rect">
            <a:avLst/>
          </a:prstGeom>
          <a:solidFill>
            <a:schemeClr val="bg1"/>
          </a:solidFill>
        </p:spPr>
        <p:txBody>
          <a:bodyPr wrap="square" rtlCol="0">
            <a:spAutoFit/>
          </a:bodyPr>
          <a:lstStyle/>
          <a:p>
            <a:r>
              <a:rPr lang="tr-TR" sz="1600" dirty="0" err="1">
                <a:solidFill>
                  <a:schemeClr val="bg2">
                    <a:lumMod val="50000"/>
                  </a:schemeClr>
                </a:solidFill>
              </a:rPr>
              <a:t>Different</a:t>
            </a:r>
            <a:r>
              <a:rPr lang="tr-TR" sz="1600" dirty="0">
                <a:solidFill>
                  <a:schemeClr val="bg2">
                    <a:lumMod val="50000"/>
                  </a:schemeClr>
                </a:solidFill>
              </a:rPr>
              <a:t> </a:t>
            </a:r>
            <a:r>
              <a:rPr lang="tr-TR" sz="1600" dirty="0" err="1">
                <a:solidFill>
                  <a:schemeClr val="bg2">
                    <a:lumMod val="50000"/>
                  </a:schemeClr>
                </a:solidFill>
              </a:rPr>
              <a:t>funding</a:t>
            </a:r>
            <a:r>
              <a:rPr lang="tr-TR" sz="1600" dirty="0">
                <a:solidFill>
                  <a:schemeClr val="bg2">
                    <a:lumMod val="50000"/>
                  </a:schemeClr>
                </a:solidFill>
              </a:rPr>
              <a:t> </a:t>
            </a:r>
            <a:r>
              <a:rPr lang="tr-TR" sz="1600" dirty="0" err="1">
                <a:solidFill>
                  <a:schemeClr val="bg2">
                    <a:lumMod val="50000"/>
                  </a:schemeClr>
                </a:solidFill>
              </a:rPr>
              <a:t>compositions</a:t>
            </a:r>
            <a:endParaRPr lang="en-US" sz="1600" dirty="0">
              <a:solidFill>
                <a:schemeClr val="bg2">
                  <a:lumMod val="50000"/>
                </a:schemeClr>
              </a:solidFill>
            </a:endParaRPr>
          </a:p>
        </p:txBody>
      </p:sp>
    </p:spTree>
    <p:extLst>
      <p:ext uri="{BB962C8B-B14F-4D97-AF65-F5344CB8AC3E}">
        <p14:creationId xmlns:p14="http://schemas.microsoft.com/office/powerpoint/2010/main" val="78685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3 Silahşörler - Russell Punter - Kitap | Babil">
            <a:extLst>
              <a:ext uri="{FF2B5EF4-FFF2-40B4-BE49-F238E27FC236}">
                <a16:creationId xmlns:a16="http://schemas.microsoft.com/office/drawing/2014/main" id="{2F68D886-8CFC-4FB8-A33B-986729F65DF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1" b="1647"/>
          <a:stretch/>
        </p:blipFill>
        <p:spPr bwMode="auto">
          <a:xfrm>
            <a:off x="1" y="10"/>
            <a:ext cx="465429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denizbank logo png ile ilgili gÃ¶rsel sonucu">
            <a:extLst>
              <a:ext uri="{FF2B5EF4-FFF2-40B4-BE49-F238E27FC236}">
                <a16:creationId xmlns:a16="http://schemas.microsoft.com/office/drawing/2014/main" id="{B15640F6-B54F-4E7E-86EA-5A4C108779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3609" y="467360"/>
            <a:ext cx="5662690" cy="1178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qnb finansbank logo png ile ilgili gÃ¶rsel sonucu">
            <a:extLst>
              <a:ext uri="{FF2B5EF4-FFF2-40B4-BE49-F238E27FC236}">
                <a16:creationId xmlns:a16="http://schemas.microsoft.com/office/drawing/2014/main" id="{6B571B0B-BFF6-4F98-B9FA-3DA90D0FE6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16" t="30058" r="10516" b="30085"/>
          <a:stretch/>
        </p:blipFill>
        <p:spPr bwMode="auto">
          <a:xfrm>
            <a:off x="7537705" y="2708415"/>
            <a:ext cx="4457539" cy="1441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tÃ¼rkiye ekonomi bankasÄ± logo png ile ilgili gÃ¶rsel sonucu">
            <a:extLst>
              <a:ext uri="{FF2B5EF4-FFF2-40B4-BE49-F238E27FC236}">
                <a16:creationId xmlns:a16="http://schemas.microsoft.com/office/drawing/2014/main" id="{FC1B0007-81FE-439D-B5D4-3D822AF37F9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033" b="15166"/>
          <a:stretch/>
        </p:blipFill>
        <p:spPr bwMode="auto">
          <a:xfrm>
            <a:off x="5093609" y="4952720"/>
            <a:ext cx="4153788" cy="166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5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E260-E531-4525-9618-D1FA831B707F}"/>
              </a:ext>
            </a:extLst>
          </p:cNvPr>
          <p:cNvSpPr>
            <a:spLocks noGrp="1"/>
          </p:cNvSpPr>
          <p:nvPr>
            <p:ph type="title"/>
          </p:nvPr>
        </p:nvSpPr>
        <p:spPr>
          <a:xfrm>
            <a:off x="1210757" y="1781227"/>
            <a:ext cx="4137059" cy="797277"/>
          </a:xfrm>
        </p:spPr>
        <p:txBody>
          <a:bodyPr>
            <a:normAutofit/>
          </a:bodyPr>
          <a:lstStyle/>
          <a:p>
            <a:r>
              <a:rPr lang="tr-TR" sz="2400" b="1" dirty="0"/>
              <a:t>İyi dağıtılmış</a:t>
            </a:r>
            <a:endParaRPr lang="en-US" sz="2400" b="1" dirty="0"/>
          </a:p>
        </p:txBody>
      </p:sp>
      <p:sp>
        <p:nvSpPr>
          <p:cNvPr id="3" name="Content Placeholder 2">
            <a:extLst>
              <a:ext uri="{FF2B5EF4-FFF2-40B4-BE49-F238E27FC236}">
                <a16:creationId xmlns:a16="http://schemas.microsoft.com/office/drawing/2014/main" id="{4676FA44-42A6-44AE-96A8-385A2C9CA85D}"/>
              </a:ext>
            </a:extLst>
          </p:cNvPr>
          <p:cNvSpPr>
            <a:spLocks noGrp="1"/>
          </p:cNvSpPr>
          <p:nvPr>
            <p:ph idx="1"/>
          </p:nvPr>
        </p:nvSpPr>
        <p:spPr>
          <a:xfrm>
            <a:off x="1185190" y="2420021"/>
            <a:ext cx="4140772" cy="1072680"/>
          </a:xfrm>
        </p:spPr>
        <p:txBody>
          <a:bodyPr>
            <a:normAutofit/>
          </a:bodyPr>
          <a:lstStyle/>
          <a:p>
            <a:pPr marL="0" indent="0">
              <a:buNone/>
            </a:pPr>
            <a:r>
              <a:rPr lang="en-US" sz="1600" dirty="0">
                <a:solidFill>
                  <a:schemeClr val="tx1"/>
                </a:solidFill>
              </a:rPr>
              <a:t>Her </a:t>
            </a:r>
            <a:r>
              <a:rPr lang="en-US" sz="1600" dirty="0" err="1">
                <a:solidFill>
                  <a:schemeClr val="tx1"/>
                </a:solidFill>
              </a:rPr>
              <a:t>bir</a:t>
            </a:r>
            <a:r>
              <a:rPr lang="en-US" sz="1600" dirty="0">
                <a:solidFill>
                  <a:schemeClr val="tx1"/>
                </a:solidFill>
              </a:rPr>
              <a:t> </a:t>
            </a:r>
            <a:r>
              <a:rPr lang="en-US" sz="1600" dirty="0" err="1">
                <a:solidFill>
                  <a:schemeClr val="tx1"/>
                </a:solidFill>
              </a:rPr>
              <a:t>nokta</a:t>
            </a:r>
            <a:r>
              <a:rPr lang="en-US" sz="1600" dirty="0">
                <a:solidFill>
                  <a:schemeClr val="tx1"/>
                </a:solidFill>
              </a:rPr>
              <a:t>; </a:t>
            </a:r>
            <a:r>
              <a:rPr lang="en-US" sz="1600" dirty="0" err="1">
                <a:solidFill>
                  <a:schemeClr val="tx1"/>
                </a:solidFill>
              </a:rPr>
              <a:t>kendi</a:t>
            </a:r>
            <a:r>
              <a:rPr lang="en-US" sz="1600" dirty="0">
                <a:solidFill>
                  <a:schemeClr val="tx1"/>
                </a:solidFill>
              </a:rPr>
              <a:t> </a:t>
            </a:r>
            <a:r>
              <a:rPr lang="en-US" sz="1600" dirty="0" err="1">
                <a:solidFill>
                  <a:schemeClr val="tx1"/>
                </a:solidFill>
              </a:rPr>
              <a:t>kümesindeki</a:t>
            </a:r>
            <a:r>
              <a:rPr lang="en-US" sz="1600" dirty="0">
                <a:solidFill>
                  <a:schemeClr val="tx1"/>
                </a:solidFill>
              </a:rPr>
              <a:t> </a:t>
            </a:r>
            <a:r>
              <a:rPr lang="en-US" sz="1600" dirty="0" err="1">
                <a:solidFill>
                  <a:schemeClr val="tx1"/>
                </a:solidFill>
              </a:rPr>
              <a:t>diğer</a:t>
            </a:r>
            <a:r>
              <a:rPr lang="en-US" sz="1600" dirty="0">
                <a:solidFill>
                  <a:schemeClr val="tx1"/>
                </a:solidFill>
              </a:rPr>
              <a:t> </a:t>
            </a:r>
            <a:r>
              <a:rPr lang="en-US" sz="1600" dirty="0" err="1">
                <a:solidFill>
                  <a:schemeClr val="tx1"/>
                </a:solidFill>
              </a:rPr>
              <a:t>noktalara</a:t>
            </a:r>
            <a:r>
              <a:rPr lang="en-US" sz="1600" dirty="0">
                <a:solidFill>
                  <a:schemeClr val="tx1"/>
                </a:solidFill>
              </a:rPr>
              <a:t> </a:t>
            </a:r>
            <a:r>
              <a:rPr lang="en-US" sz="1600" dirty="0" err="1">
                <a:solidFill>
                  <a:schemeClr val="tx1"/>
                </a:solidFill>
              </a:rPr>
              <a:t>daha</a:t>
            </a:r>
            <a:r>
              <a:rPr lang="en-US" sz="1600" dirty="0">
                <a:solidFill>
                  <a:schemeClr val="tx1"/>
                </a:solidFill>
              </a:rPr>
              <a:t> </a:t>
            </a:r>
            <a:r>
              <a:rPr lang="en-US" sz="1600" dirty="0" err="1">
                <a:solidFill>
                  <a:schemeClr val="tx1"/>
                </a:solidFill>
              </a:rPr>
              <a:t>yakın</a:t>
            </a:r>
            <a:r>
              <a:rPr lang="en-US" sz="1600" dirty="0">
                <a:solidFill>
                  <a:schemeClr val="tx1"/>
                </a:solidFill>
              </a:rPr>
              <a:t>, </a:t>
            </a:r>
            <a:r>
              <a:rPr lang="en-US" sz="1600" dirty="0" err="1">
                <a:solidFill>
                  <a:schemeClr val="tx1"/>
                </a:solidFill>
              </a:rPr>
              <a:t>başka</a:t>
            </a:r>
            <a:r>
              <a:rPr lang="en-US" sz="1600" dirty="0">
                <a:solidFill>
                  <a:schemeClr val="tx1"/>
                </a:solidFill>
              </a:rPr>
              <a:t> </a:t>
            </a:r>
            <a:r>
              <a:rPr lang="en-US" sz="1600" dirty="0" err="1">
                <a:solidFill>
                  <a:schemeClr val="tx1"/>
                </a:solidFill>
              </a:rPr>
              <a:t>kümeden</a:t>
            </a:r>
            <a:r>
              <a:rPr lang="en-US" sz="1600" dirty="0">
                <a:solidFill>
                  <a:schemeClr val="tx1"/>
                </a:solidFill>
              </a:rPr>
              <a:t> </a:t>
            </a:r>
            <a:r>
              <a:rPr lang="en-US" sz="1600" dirty="0" err="1">
                <a:solidFill>
                  <a:schemeClr val="tx1"/>
                </a:solidFill>
              </a:rPr>
              <a:t>noktalara</a:t>
            </a:r>
            <a:r>
              <a:rPr lang="en-US" sz="1600" dirty="0">
                <a:solidFill>
                  <a:schemeClr val="tx1"/>
                </a:solidFill>
              </a:rPr>
              <a:t> </a:t>
            </a:r>
            <a:r>
              <a:rPr lang="en-US" sz="1600" dirty="0" err="1">
                <a:solidFill>
                  <a:schemeClr val="tx1"/>
                </a:solidFill>
              </a:rPr>
              <a:t>ise</a:t>
            </a:r>
            <a:r>
              <a:rPr lang="en-US" sz="1600" dirty="0">
                <a:solidFill>
                  <a:schemeClr val="tx1"/>
                </a:solidFill>
              </a:rPr>
              <a:t> </a:t>
            </a:r>
            <a:r>
              <a:rPr lang="en-US" sz="1600" dirty="0" err="1">
                <a:solidFill>
                  <a:schemeClr val="tx1"/>
                </a:solidFill>
              </a:rPr>
              <a:t>daha</a:t>
            </a:r>
            <a:r>
              <a:rPr lang="en-US" sz="1600" dirty="0">
                <a:solidFill>
                  <a:schemeClr val="tx1"/>
                </a:solidFill>
              </a:rPr>
              <a:t> </a:t>
            </a:r>
            <a:r>
              <a:rPr lang="en-US" sz="1600" dirty="0" err="1">
                <a:solidFill>
                  <a:schemeClr val="tx1"/>
                </a:solidFill>
              </a:rPr>
              <a:t>uzaktır</a:t>
            </a:r>
            <a:r>
              <a:rPr lang="en-US" sz="1600" dirty="0">
                <a:solidFill>
                  <a:schemeClr val="tx1"/>
                </a:solidFill>
              </a:rPr>
              <a:t>. </a:t>
            </a:r>
            <a:r>
              <a:rPr lang="en-US" sz="1600" dirty="0" err="1">
                <a:solidFill>
                  <a:schemeClr val="tx1"/>
                </a:solidFill>
              </a:rPr>
              <a:t>Böylesi</a:t>
            </a:r>
            <a:r>
              <a:rPr lang="en-US" sz="1600" dirty="0">
                <a:solidFill>
                  <a:schemeClr val="tx1"/>
                </a:solidFill>
              </a:rPr>
              <a:t> </a:t>
            </a:r>
            <a:r>
              <a:rPr lang="en-US" sz="1600" dirty="0" err="1">
                <a:solidFill>
                  <a:schemeClr val="tx1"/>
                </a:solidFill>
              </a:rPr>
              <a:t>kümeler</a:t>
            </a:r>
            <a:r>
              <a:rPr lang="en-US" sz="1600" dirty="0">
                <a:solidFill>
                  <a:schemeClr val="tx1"/>
                </a:solidFill>
              </a:rPr>
              <a:t> </a:t>
            </a:r>
            <a:r>
              <a:rPr lang="en-US" sz="1600" dirty="0" err="1">
                <a:solidFill>
                  <a:schemeClr val="tx1"/>
                </a:solidFill>
              </a:rPr>
              <a:t>iyi</a:t>
            </a:r>
            <a:r>
              <a:rPr lang="en-US" sz="1600" dirty="0">
                <a:solidFill>
                  <a:schemeClr val="tx1"/>
                </a:solidFill>
              </a:rPr>
              <a:t> </a:t>
            </a:r>
            <a:r>
              <a:rPr lang="en-US" sz="1600" dirty="0" err="1">
                <a:solidFill>
                  <a:schemeClr val="tx1"/>
                </a:solidFill>
              </a:rPr>
              <a:t>dağıtılmış</a:t>
            </a:r>
            <a:r>
              <a:rPr lang="en-US" sz="1600" dirty="0">
                <a:solidFill>
                  <a:schemeClr val="tx1"/>
                </a:solidFill>
              </a:rPr>
              <a:t> </a:t>
            </a:r>
            <a:r>
              <a:rPr lang="en-US" sz="1600" dirty="0" err="1">
                <a:solidFill>
                  <a:schemeClr val="tx1"/>
                </a:solidFill>
              </a:rPr>
              <a:t>kümelerdir</a:t>
            </a:r>
            <a:r>
              <a:rPr lang="en-US" sz="1600" dirty="0">
                <a:solidFill>
                  <a:schemeClr val="tx1"/>
                </a:solidFill>
              </a:rPr>
              <a:t>.</a:t>
            </a:r>
            <a:endParaRPr lang="tr-TR" sz="1600" dirty="0">
              <a:solidFill>
                <a:schemeClr val="tx1"/>
              </a:solidFill>
            </a:endParaRPr>
          </a:p>
        </p:txBody>
      </p:sp>
      <p:pic>
        <p:nvPicPr>
          <p:cNvPr id="7" name="Picture 6" descr="A picture containing screenshot&#10;&#10;Description automatically generated">
            <a:extLst>
              <a:ext uri="{FF2B5EF4-FFF2-40B4-BE49-F238E27FC236}">
                <a16:creationId xmlns:a16="http://schemas.microsoft.com/office/drawing/2014/main" id="{BD7C686F-3F26-4567-9D7F-D92D0EC8AB63}"/>
              </a:ext>
            </a:extLst>
          </p:cNvPr>
          <p:cNvPicPr>
            <a:picLocks noChangeAspect="1"/>
          </p:cNvPicPr>
          <p:nvPr/>
        </p:nvPicPr>
        <p:blipFill rotWithShape="1">
          <a:blip r:embed="rId2">
            <a:extLst>
              <a:ext uri="{28A0092B-C50C-407E-A947-70E740481C1C}">
                <a14:useLocalDpi xmlns:a14="http://schemas.microsoft.com/office/drawing/2010/main" val="0"/>
              </a:ext>
            </a:extLst>
          </a:blip>
          <a:srcRect t="56732" r="1078" b="6079"/>
          <a:stretch/>
        </p:blipFill>
        <p:spPr>
          <a:xfrm>
            <a:off x="5824728" y="4406333"/>
            <a:ext cx="5451627" cy="1743492"/>
          </a:xfrm>
          <a:prstGeom prst="rect">
            <a:avLst/>
          </a:prstGeom>
        </p:spPr>
      </p:pic>
      <p:pic>
        <p:nvPicPr>
          <p:cNvPr id="6" name="Picture 5">
            <a:extLst>
              <a:ext uri="{FF2B5EF4-FFF2-40B4-BE49-F238E27FC236}">
                <a16:creationId xmlns:a16="http://schemas.microsoft.com/office/drawing/2014/main" id="{F59C2CF7-60D3-4188-9571-183C7B662027}"/>
              </a:ext>
            </a:extLst>
          </p:cNvPr>
          <p:cNvPicPr>
            <a:picLocks noChangeAspect="1"/>
          </p:cNvPicPr>
          <p:nvPr/>
        </p:nvPicPr>
        <p:blipFill>
          <a:blip r:embed="rId3"/>
          <a:stretch>
            <a:fillRect/>
          </a:stretch>
        </p:blipFill>
        <p:spPr>
          <a:xfrm>
            <a:off x="6096000" y="1594133"/>
            <a:ext cx="5073029" cy="2384324"/>
          </a:xfrm>
          <a:prstGeom prst="rect">
            <a:avLst/>
          </a:prstGeom>
        </p:spPr>
      </p:pic>
      <p:sp>
        <p:nvSpPr>
          <p:cNvPr id="4" name="Rectangle 3">
            <a:extLst>
              <a:ext uri="{FF2B5EF4-FFF2-40B4-BE49-F238E27FC236}">
                <a16:creationId xmlns:a16="http://schemas.microsoft.com/office/drawing/2014/main" id="{BA638EDC-10AE-42E6-B91B-05803C4A52CD}"/>
              </a:ext>
            </a:extLst>
          </p:cNvPr>
          <p:cNvSpPr/>
          <p:nvPr/>
        </p:nvSpPr>
        <p:spPr>
          <a:xfrm>
            <a:off x="1226754" y="3978460"/>
            <a:ext cx="2827214" cy="461665"/>
          </a:xfrm>
          <a:prstGeom prst="rect">
            <a:avLst/>
          </a:prstGeom>
        </p:spPr>
        <p:txBody>
          <a:bodyPr wrap="square">
            <a:spAutoFit/>
          </a:bodyPr>
          <a:lstStyle/>
          <a:p>
            <a:pPr>
              <a:spcAft>
                <a:spcPts val="600"/>
              </a:spcAft>
            </a:pPr>
            <a:r>
              <a:rPr lang="tr-TR" sz="2400" b="1" dirty="0">
                <a:latin typeface="+mj-lt"/>
              </a:rPr>
              <a:t>Merkez Tabanlı</a:t>
            </a:r>
            <a:endParaRPr lang="en-US" sz="2400" b="1" dirty="0">
              <a:latin typeface="+mj-lt"/>
            </a:endParaRPr>
          </a:p>
        </p:txBody>
      </p:sp>
      <p:sp>
        <p:nvSpPr>
          <p:cNvPr id="5" name="Rectangle 4">
            <a:extLst>
              <a:ext uri="{FF2B5EF4-FFF2-40B4-BE49-F238E27FC236}">
                <a16:creationId xmlns:a16="http://schemas.microsoft.com/office/drawing/2014/main" id="{639EF101-F7D6-4505-A6E9-BA93F68E96E9}"/>
              </a:ext>
            </a:extLst>
          </p:cNvPr>
          <p:cNvSpPr/>
          <p:nvPr/>
        </p:nvSpPr>
        <p:spPr>
          <a:xfrm>
            <a:off x="1226754" y="4440125"/>
            <a:ext cx="4348590" cy="1200329"/>
          </a:xfrm>
          <a:prstGeom prst="rect">
            <a:avLst/>
          </a:prstGeom>
        </p:spPr>
        <p:txBody>
          <a:bodyPr wrap="square">
            <a:spAutoFit/>
          </a:bodyPr>
          <a:lstStyle/>
          <a:p>
            <a:pPr>
              <a:spcAft>
                <a:spcPts val="600"/>
              </a:spcAft>
            </a:pPr>
            <a:r>
              <a:rPr lang="en-US" dirty="0" err="1"/>
              <a:t>Küme</a:t>
            </a:r>
            <a:r>
              <a:rPr lang="en-US" dirty="0"/>
              <a:t> </a:t>
            </a:r>
            <a:r>
              <a:rPr lang="en-US" dirty="0" err="1"/>
              <a:t>içindeki</a:t>
            </a:r>
            <a:r>
              <a:rPr lang="en-US" dirty="0"/>
              <a:t> </a:t>
            </a:r>
            <a:r>
              <a:rPr lang="en-US" dirty="0" err="1"/>
              <a:t>bir</a:t>
            </a:r>
            <a:r>
              <a:rPr lang="en-US" dirty="0"/>
              <a:t> </a:t>
            </a:r>
            <a:r>
              <a:rPr lang="en-US" dirty="0" err="1"/>
              <a:t>nokta</a:t>
            </a:r>
            <a:r>
              <a:rPr lang="en-US" dirty="0"/>
              <a:t>, </a:t>
            </a:r>
            <a:r>
              <a:rPr lang="en-US" dirty="0" err="1"/>
              <a:t>kendi</a:t>
            </a:r>
            <a:r>
              <a:rPr lang="en-US" dirty="0"/>
              <a:t> </a:t>
            </a:r>
            <a:r>
              <a:rPr lang="en-US" dirty="0" err="1"/>
              <a:t>küme</a:t>
            </a:r>
            <a:r>
              <a:rPr lang="en-US" dirty="0"/>
              <a:t> </a:t>
            </a:r>
            <a:r>
              <a:rPr lang="en-US" dirty="0" err="1"/>
              <a:t>merkezine</a:t>
            </a:r>
            <a:r>
              <a:rPr lang="en-US" dirty="0"/>
              <a:t> </a:t>
            </a:r>
            <a:r>
              <a:rPr lang="en-US" dirty="0" err="1"/>
              <a:t>diğer</a:t>
            </a:r>
            <a:r>
              <a:rPr lang="en-US" dirty="0"/>
              <a:t> </a:t>
            </a:r>
            <a:r>
              <a:rPr lang="en-US" dirty="0" err="1"/>
              <a:t>küme</a:t>
            </a:r>
            <a:r>
              <a:rPr lang="en-US" dirty="0"/>
              <a:t> </a:t>
            </a:r>
            <a:r>
              <a:rPr lang="en-US" dirty="0" err="1"/>
              <a:t>merkezlerine</a:t>
            </a:r>
            <a:r>
              <a:rPr lang="en-US" dirty="0"/>
              <a:t> </a:t>
            </a:r>
            <a:r>
              <a:rPr lang="en-US" dirty="0" err="1"/>
              <a:t>oranla</a:t>
            </a:r>
            <a:r>
              <a:rPr lang="en-US" dirty="0"/>
              <a:t> </a:t>
            </a:r>
            <a:r>
              <a:rPr lang="en-US" dirty="0" err="1"/>
              <a:t>daha</a:t>
            </a:r>
            <a:r>
              <a:rPr lang="en-US" dirty="0"/>
              <a:t> </a:t>
            </a:r>
            <a:r>
              <a:rPr lang="en-US" dirty="0" err="1"/>
              <a:t>yakın</a:t>
            </a:r>
            <a:r>
              <a:rPr lang="en-US" dirty="0"/>
              <a:t> (</a:t>
            </a:r>
            <a:r>
              <a:rPr lang="en-US" dirty="0" err="1"/>
              <a:t>veya</a:t>
            </a:r>
            <a:r>
              <a:rPr lang="en-US" dirty="0"/>
              <a:t> </a:t>
            </a:r>
            <a:r>
              <a:rPr lang="en-US" dirty="0" err="1"/>
              <a:t>daha</a:t>
            </a:r>
            <a:r>
              <a:rPr lang="en-US" dirty="0"/>
              <a:t> </a:t>
            </a:r>
            <a:r>
              <a:rPr lang="en-US" dirty="0" err="1"/>
              <a:t>benzer</a:t>
            </a:r>
            <a:r>
              <a:rPr lang="en-US" dirty="0"/>
              <a:t>) </a:t>
            </a:r>
            <a:r>
              <a:rPr lang="en-US" dirty="0" err="1"/>
              <a:t>ise</a:t>
            </a:r>
            <a:r>
              <a:rPr lang="en-US" dirty="0"/>
              <a:t> </a:t>
            </a:r>
            <a:r>
              <a:rPr lang="en-US" dirty="0" err="1"/>
              <a:t>bu</a:t>
            </a:r>
            <a:r>
              <a:rPr lang="en-US" dirty="0"/>
              <a:t> </a:t>
            </a:r>
            <a:r>
              <a:rPr lang="en-US" dirty="0" err="1"/>
              <a:t>küme</a:t>
            </a:r>
            <a:r>
              <a:rPr lang="en-US" dirty="0"/>
              <a:t> </a:t>
            </a:r>
            <a:r>
              <a:rPr lang="en-US" dirty="0" err="1"/>
              <a:t>merkez</a:t>
            </a:r>
            <a:r>
              <a:rPr lang="en-US" dirty="0"/>
              <a:t> </a:t>
            </a:r>
            <a:r>
              <a:rPr lang="en-US" dirty="0" err="1"/>
              <a:t>tabanlı</a:t>
            </a:r>
            <a:r>
              <a:rPr lang="en-US" dirty="0"/>
              <a:t> </a:t>
            </a:r>
            <a:r>
              <a:rPr lang="en-US" dirty="0" err="1"/>
              <a:t>bir</a:t>
            </a:r>
            <a:r>
              <a:rPr lang="en-US" dirty="0"/>
              <a:t> </a:t>
            </a:r>
            <a:r>
              <a:rPr lang="en-US" dirty="0" err="1"/>
              <a:t>kümedir</a:t>
            </a:r>
            <a:r>
              <a:rPr lang="en-US" dirty="0"/>
              <a:t>.</a:t>
            </a:r>
          </a:p>
        </p:txBody>
      </p:sp>
    </p:spTree>
    <p:extLst>
      <p:ext uri="{BB962C8B-B14F-4D97-AF65-F5344CB8AC3E}">
        <p14:creationId xmlns:p14="http://schemas.microsoft.com/office/powerpoint/2010/main" val="2441532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451788" y="117792"/>
            <a:ext cx="9832359" cy="1219200"/>
          </a:xfrm>
        </p:spPr>
        <p:txBody>
          <a:bodyPr>
            <a:normAutofit/>
          </a:bodyPr>
          <a:lstStyle/>
          <a:p>
            <a:r>
              <a:rPr lang="tr-TR" dirty="0"/>
              <a:t>ÜÇ SİLAHŞÖRLER</a:t>
            </a:r>
            <a:endParaRPr lang="en-US" sz="2000" dirty="0"/>
          </a:p>
        </p:txBody>
      </p:sp>
      <p:pic>
        <p:nvPicPr>
          <p:cNvPr id="4" name="Picture 3">
            <a:extLst>
              <a:ext uri="{FF2B5EF4-FFF2-40B4-BE49-F238E27FC236}">
                <a16:creationId xmlns:a16="http://schemas.microsoft.com/office/drawing/2014/main" id="{61DAFA4A-82CC-43F4-8695-24335CE08454}"/>
              </a:ext>
            </a:extLst>
          </p:cNvPr>
          <p:cNvPicPr>
            <a:picLocks noChangeAspect="1"/>
          </p:cNvPicPr>
          <p:nvPr/>
        </p:nvPicPr>
        <p:blipFill>
          <a:blip r:embed="rId2"/>
          <a:stretch>
            <a:fillRect/>
          </a:stretch>
        </p:blipFill>
        <p:spPr>
          <a:xfrm>
            <a:off x="322576" y="1336992"/>
            <a:ext cx="11351736" cy="5017443"/>
          </a:xfrm>
          <a:prstGeom prst="rect">
            <a:avLst/>
          </a:prstGeom>
        </p:spPr>
      </p:pic>
      <p:sp>
        <p:nvSpPr>
          <p:cNvPr id="7" name="Rectangle: Rounded Corners 6">
            <a:extLst>
              <a:ext uri="{FF2B5EF4-FFF2-40B4-BE49-F238E27FC236}">
                <a16:creationId xmlns:a16="http://schemas.microsoft.com/office/drawing/2014/main" id="{8C5E517D-EACB-4F7F-BB7E-4172486414C4}"/>
              </a:ext>
            </a:extLst>
          </p:cNvPr>
          <p:cNvSpPr/>
          <p:nvPr/>
        </p:nvSpPr>
        <p:spPr>
          <a:xfrm>
            <a:off x="3538448" y="3931920"/>
            <a:ext cx="2161312" cy="1422044"/>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
        <p:nvSpPr>
          <p:cNvPr id="5" name="TextBox 4">
            <a:extLst>
              <a:ext uri="{FF2B5EF4-FFF2-40B4-BE49-F238E27FC236}">
                <a16:creationId xmlns:a16="http://schemas.microsoft.com/office/drawing/2014/main" id="{F6FB2E0A-E7A1-4032-A9DA-CD69FC033371}"/>
              </a:ext>
            </a:extLst>
          </p:cNvPr>
          <p:cNvSpPr txBox="1"/>
          <p:nvPr/>
        </p:nvSpPr>
        <p:spPr>
          <a:xfrm>
            <a:off x="4482548" y="1332966"/>
            <a:ext cx="5275249" cy="338554"/>
          </a:xfrm>
          <a:prstGeom prst="rect">
            <a:avLst/>
          </a:prstGeom>
          <a:solidFill>
            <a:schemeClr val="bg1"/>
          </a:solidFill>
        </p:spPr>
        <p:txBody>
          <a:bodyPr wrap="square" rtlCol="0">
            <a:spAutoFit/>
          </a:bodyPr>
          <a:lstStyle/>
          <a:p>
            <a:r>
              <a:rPr lang="tr-TR" sz="1600" dirty="0">
                <a:solidFill>
                  <a:schemeClr val="bg2">
                    <a:lumMod val="50000"/>
                  </a:schemeClr>
                </a:solidFill>
              </a:rPr>
              <a:t>Net Financial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19653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280E1-EBC2-42EC-A07C-9C4A624AB345}"/>
              </a:ext>
            </a:extLst>
          </p:cNvPr>
          <p:cNvPicPr>
            <a:picLocks noChangeAspect="1"/>
          </p:cNvPicPr>
          <p:nvPr/>
        </p:nvPicPr>
        <p:blipFill>
          <a:blip r:embed="rId2"/>
          <a:stretch>
            <a:fillRect/>
          </a:stretch>
        </p:blipFill>
        <p:spPr>
          <a:xfrm>
            <a:off x="777803" y="1131541"/>
            <a:ext cx="10636393" cy="5411499"/>
          </a:xfrm>
          <a:prstGeom prst="rect">
            <a:avLst/>
          </a:prstGeom>
        </p:spPr>
      </p:pic>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451788" y="117792"/>
            <a:ext cx="9832359" cy="1219200"/>
          </a:xfrm>
        </p:spPr>
        <p:txBody>
          <a:bodyPr>
            <a:normAutofit/>
          </a:bodyPr>
          <a:lstStyle/>
          <a:p>
            <a:r>
              <a:rPr lang="tr-TR" dirty="0"/>
              <a:t>ÜÇ SİLAHŞÖRLER</a:t>
            </a:r>
            <a:endParaRPr lang="en-US" sz="2000" dirty="0"/>
          </a:p>
        </p:txBody>
      </p:sp>
      <p:sp>
        <p:nvSpPr>
          <p:cNvPr id="7" name="Rectangle: Rounded Corners 6">
            <a:extLst>
              <a:ext uri="{FF2B5EF4-FFF2-40B4-BE49-F238E27FC236}">
                <a16:creationId xmlns:a16="http://schemas.microsoft.com/office/drawing/2014/main" id="{8C5E517D-EACB-4F7F-BB7E-4172486414C4}"/>
              </a:ext>
            </a:extLst>
          </p:cNvPr>
          <p:cNvSpPr/>
          <p:nvPr/>
        </p:nvSpPr>
        <p:spPr>
          <a:xfrm>
            <a:off x="5689600" y="3429000"/>
            <a:ext cx="1617018" cy="1223924"/>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
        <p:nvSpPr>
          <p:cNvPr id="5" name="TextBox 4">
            <a:extLst>
              <a:ext uri="{FF2B5EF4-FFF2-40B4-BE49-F238E27FC236}">
                <a16:creationId xmlns:a16="http://schemas.microsoft.com/office/drawing/2014/main" id="{9BC8B9D9-815F-4355-9A9B-7C7AB42A51C7}"/>
              </a:ext>
            </a:extLst>
          </p:cNvPr>
          <p:cNvSpPr txBox="1"/>
          <p:nvPr/>
        </p:nvSpPr>
        <p:spPr>
          <a:xfrm>
            <a:off x="4152608" y="1200330"/>
            <a:ext cx="4186321" cy="338554"/>
          </a:xfrm>
          <a:prstGeom prst="rect">
            <a:avLst/>
          </a:prstGeom>
          <a:solidFill>
            <a:schemeClr val="bg1"/>
          </a:solidFill>
        </p:spPr>
        <p:txBody>
          <a:bodyPr wrap="square" rtlCol="0">
            <a:spAutoFit/>
          </a:bodyPr>
          <a:lstStyle/>
          <a:p>
            <a:r>
              <a:rPr lang="tr-TR" sz="1600" dirty="0">
                <a:solidFill>
                  <a:schemeClr val="bg2">
                    <a:lumMod val="50000"/>
                  </a:schemeClr>
                </a:solidFill>
              </a:rPr>
              <a:t>            </a:t>
            </a:r>
            <a:r>
              <a:rPr lang="tr-TR" sz="1600" dirty="0" err="1">
                <a:solidFill>
                  <a:schemeClr val="bg2">
                    <a:lumMod val="50000"/>
                  </a:schemeClr>
                </a:solidFill>
              </a:rPr>
              <a:t>Share</a:t>
            </a:r>
            <a:r>
              <a:rPr lang="tr-TR" sz="1600" dirty="0">
                <a:solidFill>
                  <a:schemeClr val="bg2">
                    <a:lumMod val="50000"/>
                  </a:schemeClr>
                </a:solidFill>
              </a:rPr>
              <a:t> of </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Branches</a:t>
            </a:r>
            <a:endParaRPr lang="en-US" sz="1600" dirty="0">
              <a:solidFill>
                <a:schemeClr val="bg2">
                  <a:lumMod val="50000"/>
                </a:schemeClr>
              </a:solidFill>
            </a:endParaRPr>
          </a:p>
        </p:txBody>
      </p:sp>
    </p:spTree>
    <p:extLst>
      <p:ext uri="{BB962C8B-B14F-4D97-AF65-F5344CB8AC3E}">
        <p14:creationId xmlns:p14="http://schemas.microsoft.com/office/powerpoint/2010/main" val="8679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0A46-8220-417E-BEF2-2AFEC23627D6}"/>
              </a:ext>
            </a:extLst>
          </p:cNvPr>
          <p:cNvSpPr>
            <a:spLocks noGrp="1"/>
          </p:cNvSpPr>
          <p:nvPr>
            <p:ph type="title"/>
          </p:nvPr>
        </p:nvSpPr>
        <p:spPr>
          <a:xfrm>
            <a:off x="1522809" y="-141808"/>
            <a:ext cx="9832359" cy="1219200"/>
          </a:xfrm>
        </p:spPr>
        <p:txBody>
          <a:bodyPr>
            <a:normAutofit/>
          </a:bodyPr>
          <a:lstStyle/>
          <a:p>
            <a:r>
              <a:rPr lang="tr-TR" dirty="0"/>
              <a:t>ÜÇ SİLAHŞÖRLER</a:t>
            </a:r>
            <a:br>
              <a:rPr lang="tr-TR" dirty="0"/>
            </a:br>
            <a:r>
              <a:rPr lang="tr-TR" sz="2200" dirty="0" err="1"/>
              <a:t>Distinctive</a:t>
            </a:r>
            <a:r>
              <a:rPr lang="tr-TR" sz="2200" dirty="0"/>
              <a:t> </a:t>
            </a:r>
            <a:r>
              <a:rPr lang="tr-TR" sz="2200" dirty="0" err="1"/>
              <a:t>Measures</a:t>
            </a:r>
            <a:endParaRPr lang="en-US" sz="2200" dirty="0"/>
          </a:p>
        </p:txBody>
      </p:sp>
      <p:pic>
        <p:nvPicPr>
          <p:cNvPr id="5" name="Picture 4">
            <a:extLst>
              <a:ext uri="{FF2B5EF4-FFF2-40B4-BE49-F238E27FC236}">
                <a16:creationId xmlns:a16="http://schemas.microsoft.com/office/drawing/2014/main" id="{3B0BC292-DE8D-411E-AE60-F33C51BD1622}"/>
              </a:ext>
            </a:extLst>
          </p:cNvPr>
          <p:cNvPicPr>
            <a:picLocks noChangeAspect="1"/>
          </p:cNvPicPr>
          <p:nvPr/>
        </p:nvPicPr>
        <p:blipFill>
          <a:blip r:embed="rId2"/>
          <a:stretch>
            <a:fillRect/>
          </a:stretch>
        </p:blipFill>
        <p:spPr>
          <a:xfrm>
            <a:off x="2152737" y="1508760"/>
            <a:ext cx="7863982" cy="4343400"/>
          </a:xfrm>
          <a:prstGeom prst="rect">
            <a:avLst/>
          </a:prstGeom>
        </p:spPr>
      </p:pic>
      <p:sp>
        <p:nvSpPr>
          <p:cNvPr id="6" name="TextBox 5">
            <a:extLst>
              <a:ext uri="{FF2B5EF4-FFF2-40B4-BE49-F238E27FC236}">
                <a16:creationId xmlns:a16="http://schemas.microsoft.com/office/drawing/2014/main" id="{474B2453-AF1E-4C83-B79A-A66E22E969AF}"/>
              </a:ext>
            </a:extLst>
          </p:cNvPr>
          <p:cNvSpPr txBox="1"/>
          <p:nvPr/>
        </p:nvSpPr>
        <p:spPr>
          <a:xfrm>
            <a:off x="4852095" y="1508760"/>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Tree>
    <p:extLst>
      <p:ext uri="{BB962C8B-B14F-4D97-AF65-F5344CB8AC3E}">
        <p14:creationId xmlns:p14="http://schemas.microsoft.com/office/powerpoint/2010/main" val="224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rka Sıradakiler - guzelulkeler14 - Blogcu.com">
            <a:extLst>
              <a:ext uri="{FF2B5EF4-FFF2-40B4-BE49-F238E27FC236}">
                <a16:creationId xmlns:a16="http://schemas.microsoft.com/office/drawing/2014/main" id="{E37F37EA-416C-4433-8B0B-C71428808F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66397" y="643467"/>
            <a:ext cx="6459205" cy="55710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8" name="Picture 4" descr="Anadolubank Sivas şubesini açtı - Ekonomi Haberleri">
            <a:extLst>
              <a:ext uri="{FF2B5EF4-FFF2-40B4-BE49-F238E27FC236}">
                <a16:creationId xmlns:a16="http://schemas.microsoft.com/office/drawing/2014/main" id="{2D791D00-6B7B-4C29-B448-A04BC04D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142" y="900812"/>
            <a:ext cx="2130258" cy="11130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Şekerbank T.A.Ş. | LinkedIn">
            <a:extLst>
              <a:ext uri="{FF2B5EF4-FFF2-40B4-BE49-F238E27FC236}">
                <a16:creationId xmlns:a16="http://schemas.microsoft.com/office/drawing/2014/main" id="{37C7B30D-29E4-42D2-84F8-2859DAB510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654" y="572567"/>
            <a:ext cx="1713013" cy="158293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Bank - Vikipedi">
            <a:extLst>
              <a:ext uri="{FF2B5EF4-FFF2-40B4-BE49-F238E27FC236}">
                <a16:creationId xmlns:a16="http://schemas.microsoft.com/office/drawing/2014/main" id="{5669F3B6-F127-4A24-82F3-D5B436354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4922" y="1039973"/>
            <a:ext cx="2372158" cy="105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2C37EC-F62E-42C6-BD9C-221A3750562A}"/>
              </a:ext>
            </a:extLst>
          </p:cNvPr>
          <p:cNvPicPr>
            <a:picLocks noChangeAspect="1"/>
          </p:cNvPicPr>
          <p:nvPr/>
        </p:nvPicPr>
        <p:blipFill>
          <a:blip r:embed="rId2"/>
          <a:stretch>
            <a:fillRect/>
          </a:stretch>
        </p:blipFill>
        <p:spPr>
          <a:xfrm>
            <a:off x="535966" y="1151931"/>
            <a:ext cx="11120068" cy="4919898"/>
          </a:xfrm>
          <a:prstGeom prst="rect">
            <a:avLst/>
          </a:prstGeom>
        </p:spPr>
      </p:pic>
      <p:sp>
        <p:nvSpPr>
          <p:cNvPr id="2" name="Title 1">
            <a:extLst>
              <a:ext uri="{FF2B5EF4-FFF2-40B4-BE49-F238E27FC236}">
                <a16:creationId xmlns:a16="http://schemas.microsoft.com/office/drawing/2014/main" id="{80E964ED-A181-4969-802A-0082847FD790}"/>
              </a:ext>
            </a:extLst>
          </p:cNvPr>
          <p:cNvSpPr>
            <a:spLocks noGrp="1"/>
          </p:cNvSpPr>
          <p:nvPr>
            <p:ph type="title"/>
          </p:nvPr>
        </p:nvSpPr>
        <p:spPr>
          <a:xfrm>
            <a:off x="1451788" y="117792"/>
            <a:ext cx="9832359" cy="1219200"/>
          </a:xfrm>
        </p:spPr>
        <p:txBody>
          <a:bodyPr>
            <a:normAutofit/>
          </a:bodyPr>
          <a:lstStyle/>
          <a:p>
            <a:r>
              <a:rPr lang="tr-TR" sz="4000" dirty="0"/>
              <a:t>ARKA SIRADAKİLER</a:t>
            </a:r>
            <a:endParaRPr lang="en-US" sz="4000" dirty="0"/>
          </a:p>
        </p:txBody>
      </p:sp>
      <p:sp>
        <p:nvSpPr>
          <p:cNvPr id="7" name="Rectangle: Rounded Corners 6">
            <a:extLst>
              <a:ext uri="{FF2B5EF4-FFF2-40B4-BE49-F238E27FC236}">
                <a16:creationId xmlns:a16="http://schemas.microsoft.com/office/drawing/2014/main" id="{8C5E517D-EACB-4F7F-BB7E-4172486414C4}"/>
              </a:ext>
            </a:extLst>
          </p:cNvPr>
          <p:cNvSpPr/>
          <p:nvPr/>
        </p:nvSpPr>
        <p:spPr>
          <a:xfrm>
            <a:off x="5228947" y="3860751"/>
            <a:ext cx="1074494" cy="668409"/>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p>
        </p:txBody>
      </p:sp>
      <p:sp>
        <p:nvSpPr>
          <p:cNvPr id="5" name="TextBox 4">
            <a:extLst>
              <a:ext uri="{FF2B5EF4-FFF2-40B4-BE49-F238E27FC236}">
                <a16:creationId xmlns:a16="http://schemas.microsoft.com/office/drawing/2014/main" id="{303000CB-952F-42DB-86D6-B2808C1D2E2E}"/>
              </a:ext>
            </a:extLst>
          </p:cNvPr>
          <p:cNvSpPr txBox="1"/>
          <p:nvPr/>
        </p:nvSpPr>
        <p:spPr>
          <a:xfrm>
            <a:off x="4444709" y="1167715"/>
            <a:ext cx="3302582" cy="338554"/>
          </a:xfrm>
          <a:prstGeom prst="rect">
            <a:avLst/>
          </a:prstGeom>
          <a:solidFill>
            <a:schemeClr val="bg1"/>
          </a:solidFill>
        </p:spPr>
        <p:txBody>
          <a:bodyPr wrap="square" rtlCol="0">
            <a:spAutoFit/>
          </a:bodyPr>
          <a:lstStyle/>
          <a:p>
            <a:r>
              <a:rPr lang="tr-TR" sz="1600" dirty="0">
                <a:solidFill>
                  <a:schemeClr val="bg2">
                    <a:lumMod val="50000"/>
                  </a:schemeClr>
                </a:solidFill>
              </a:rPr>
              <a:t>Net Financial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396892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32F0-974C-4058-A685-360BAE7D8A6E}"/>
              </a:ext>
            </a:extLst>
          </p:cNvPr>
          <p:cNvSpPr>
            <a:spLocks noGrp="1"/>
          </p:cNvSpPr>
          <p:nvPr>
            <p:ph type="title"/>
          </p:nvPr>
        </p:nvSpPr>
        <p:spPr>
          <a:xfrm>
            <a:off x="1522809" y="-110240"/>
            <a:ext cx="9832359" cy="1219200"/>
          </a:xfrm>
        </p:spPr>
        <p:txBody>
          <a:bodyPr>
            <a:normAutofit/>
          </a:bodyPr>
          <a:lstStyle/>
          <a:p>
            <a:r>
              <a:rPr lang="tr-TR" dirty="0"/>
              <a:t>ARKA SIRADAKİLER</a:t>
            </a:r>
            <a:br>
              <a:rPr lang="tr-TR" dirty="0"/>
            </a:br>
            <a:r>
              <a:rPr lang="tr-TR" sz="2200" dirty="0" err="1"/>
              <a:t>Distinctive</a:t>
            </a:r>
            <a:r>
              <a:rPr lang="tr-TR" sz="2200" dirty="0"/>
              <a:t> </a:t>
            </a:r>
            <a:r>
              <a:rPr lang="tr-TR" sz="2200" dirty="0" err="1"/>
              <a:t>Measures</a:t>
            </a:r>
            <a:endParaRPr lang="en-US" sz="2200" dirty="0"/>
          </a:p>
        </p:txBody>
      </p:sp>
      <p:pic>
        <p:nvPicPr>
          <p:cNvPr id="7" name="Picture 6">
            <a:extLst>
              <a:ext uri="{FF2B5EF4-FFF2-40B4-BE49-F238E27FC236}">
                <a16:creationId xmlns:a16="http://schemas.microsoft.com/office/drawing/2014/main" id="{B3CF08AD-C854-4215-A932-0F11C142219B}"/>
              </a:ext>
            </a:extLst>
          </p:cNvPr>
          <p:cNvPicPr>
            <a:picLocks noChangeAspect="1"/>
          </p:cNvPicPr>
          <p:nvPr/>
        </p:nvPicPr>
        <p:blipFill>
          <a:blip r:embed="rId2"/>
          <a:stretch>
            <a:fillRect/>
          </a:stretch>
        </p:blipFill>
        <p:spPr>
          <a:xfrm>
            <a:off x="2248179" y="1434806"/>
            <a:ext cx="7553599" cy="4840644"/>
          </a:xfrm>
          <a:prstGeom prst="rect">
            <a:avLst/>
          </a:prstGeom>
        </p:spPr>
      </p:pic>
      <p:sp>
        <p:nvSpPr>
          <p:cNvPr id="4" name="TextBox 3">
            <a:extLst>
              <a:ext uri="{FF2B5EF4-FFF2-40B4-BE49-F238E27FC236}">
                <a16:creationId xmlns:a16="http://schemas.microsoft.com/office/drawing/2014/main" id="{B6F36F26-AAE2-4F07-97F7-2DD7890D5D8C}"/>
              </a:ext>
            </a:extLst>
          </p:cNvPr>
          <p:cNvSpPr txBox="1"/>
          <p:nvPr/>
        </p:nvSpPr>
        <p:spPr>
          <a:xfrm>
            <a:off x="4313583" y="1434806"/>
            <a:ext cx="4015408" cy="338554"/>
          </a:xfrm>
          <a:prstGeom prst="rect">
            <a:avLst/>
          </a:prstGeom>
          <a:solidFill>
            <a:schemeClr val="bg1"/>
          </a:solidFill>
        </p:spPr>
        <p:txBody>
          <a:bodyPr wrap="square" rtlCol="0">
            <a:spAutoFit/>
          </a:bodyPr>
          <a:lstStyle/>
          <a:p>
            <a:r>
              <a:rPr lang="tr-TR" sz="1600" dirty="0">
                <a:solidFill>
                  <a:schemeClr val="bg2">
                    <a:lumMod val="50000"/>
                  </a:schemeClr>
                </a:solidFill>
              </a:rPr>
              <a:t>Human </a:t>
            </a:r>
            <a:r>
              <a:rPr lang="tr-TR" sz="1600" dirty="0" err="1">
                <a:solidFill>
                  <a:schemeClr val="bg2">
                    <a:lumMod val="50000"/>
                  </a:schemeClr>
                </a:solidFill>
              </a:rPr>
              <a:t>Capital</a:t>
            </a:r>
            <a:r>
              <a:rPr lang="tr-TR" sz="1600" dirty="0">
                <a:solidFill>
                  <a:schemeClr val="bg2">
                    <a:lumMod val="50000"/>
                  </a:schemeClr>
                </a:solidFill>
              </a:rPr>
              <a:t> </a:t>
            </a:r>
            <a:r>
              <a:rPr lang="tr-TR" sz="1600" dirty="0" err="1">
                <a:solidFill>
                  <a:schemeClr val="bg2">
                    <a:lumMod val="50000"/>
                  </a:schemeClr>
                </a:solidFill>
              </a:rPr>
              <a:t>and</a:t>
            </a:r>
            <a:r>
              <a:rPr lang="tr-TR" sz="1600" dirty="0">
                <a:solidFill>
                  <a:schemeClr val="bg2">
                    <a:lumMod val="50000"/>
                  </a:schemeClr>
                </a:solidFill>
              </a:rPr>
              <a:t> </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Branches</a:t>
            </a:r>
            <a:endParaRPr lang="en-US" sz="1600" dirty="0">
              <a:solidFill>
                <a:schemeClr val="bg2">
                  <a:lumMod val="50000"/>
                </a:schemeClr>
              </a:solidFill>
            </a:endParaRPr>
          </a:p>
        </p:txBody>
      </p:sp>
    </p:spTree>
    <p:extLst>
      <p:ext uri="{BB962C8B-B14F-4D97-AF65-F5344CB8AC3E}">
        <p14:creationId xmlns:p14="http://schemas.microsoft.com/office/powerpoint/2010/main" val="273468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irleşmiş Milletler - Vikipedi">
            <a:extLst>
              <a:ext uri="{FF2B5EF4-FFF2-40B4-BE49-F238E27FC236}">
                <a16:creationId xmlns:a16="http://schemas.microsoft.com/office/drawing/2014/main" id="{8C728F16-6E1B-4BE6-B58A-F62517ADF72D}"/>
              </a:ext>
            </a:extLst>
          </p:cNvPr>
          <p:cNvSpPr>
            <a:spLocks noChangeAspect="1" noChangeArrowheads="1"/>
          </p:cNvSpPr>
          <p:nvPr/>
        </p:nvSpPr>
        <p:spPr bwMode="auto">
          <a:xfrm>
            <a:off x="4693920" y="2026920"/>
            <a:ext cx="1554480" cy="1554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United Nations JPO positions through CIMO : Aalto Global Impact">
            <a:extLst>
              <a:ext uri="{FF2B5EF4-FFF2-40B4-BE49-F238E27FC236}">
                <a16:creationId xmlns:a16="http://schemas.microsoft.com/office/drawing/2014/main" id="{08C6B996-0AF7-4ED3-B2DE-8294EEC62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252" y="1567832"/>
            <a:ext cx="4693267" cy="31327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UFG Bank Turkey A.Ş.">
            <a:extLst>
              <a:ext uri="{FF2B5EF4-FFF2-40B4-BE49-F238E27FC236}">
                <a16:creationId xmlns:a16="http://schemas.microsoft.com/office/drawing/2014/main" id="{9C0EE70C-C5E7-4BA4-B44E-89ECC9875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898" y="220464"/>
            <a:ext cx="2538530" cy="91254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ntesa Sanpaolo - eXactls">
            <a:extLst>
              <a:ext uri="{FF2B5EF4-FFF2-40B4-BE49-F238E27FC236}">
                <a16:creationId xmlns:a16="http://schemas.microsoft.com/office/drawing/2014/main" id="{C1598099-FE04-47CF-9BBC-28C8B6F52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735" y="152919"/>
            <a:ext cx="2101036" cy="139814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A&amp;T Bank Şubeleri">
            <a:extLst>
              <a:ext uri="{FF2B5EF4-FFF2-40B4-BE49-F238E27FC236}">
                <a16:creationId xmlns:a16="http://schemas.microsoft.com/office/drawing/2014/main" id="{A40A6EC6-5CF2-4BDC-A9A7-D4481BFAE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5038230"/>
            <a:ext cx="1615756" cy="131654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CBC Turkey'den Büyük Kredi Fırsatı">
            <a:extLst>
              <a:ext uri="{FF2B5EF4-FFF2-40B4-BE49-F238E27FC236}">
                <a16:creationId xmlns:a16="http://schemas.microsoft.com/office/drawing/2014/main" id="{B594B408-4CF2-4C55-9FEC-EA58C9DBB9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3300" y="5246173"/>
            <a:ext cx="2538530" cy="120697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he woes of Habib Bank Ltd - Mettis Global News">
            <a:extLst>
              <a:ext uri="{FF2B5EF4-FFF2-40B4-BE49-F238E27FC236}">
                <a16:creationId xmlns:a16="http://schemas.microsoft.com/office/drawing/2014/main" id="{ADF8BCD6-1266-4555-AAEF-A87E1E3E8B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26862" y="1099148"/>
            <a:ext cx="1529022" cy="1079872"/>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Deutsche Bank Company Presentation | ESCP">
            <a:extLst>
              <a:ext uri="{FF2B5EF4-FFF2-40B4-BE49-F238E27FC236}">
                <a16:creationId xmlns:a16="http://schemas.microsoft.com/office/drawing/2014/main" id="{124D45F3-C68A-4DD6-AF37-EDEBF34597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4286" y="4461195"/>
            <a:ext cx="1917973" cy="1275248"/>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Bank Mellat - Wikipedia">
            <a:extLst>
              <a:ext uri="{FF2B5EF4-FFF2-40B4-BE49-F238E27FC236}">
                <a16:creationId xmlns:a16="http://schemas.microsoft.com/office/drawing/2014/main" id="{3C2BA2C2-0975-48C8-B446-81268DA61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1738" y="2830876"/>
            <a:ext cx="1379363" cy="1086879"/>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Home Rabobank Group">
            <a:extLst>
              <a:ext uri="{FF2B5EF4-FFF2-40B4-BE49-F238E27FC236}">
                <a16:creationId xmlns:a16="http://schemas.microsoft.com/office/drawing/2014/main" id="{BF82E7E6-2D6D-4BF2-9161-98344C2C20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9802" y="5038229"/>
            <a:ext cx="1157656" cy="1414913"/>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Bank of China Turkey | LinkedIn">
            <a:extLst>
              <a:ext uri="{FF2B5EF4-FFF2-40B4-BE49-F238E27FC236}">
                <a16:creationId xmlns:a16="http://schemas.microsoft.com/office/drawing/2014/main" id="{DFD3C4FC-D204-467A-9C55-12E9064AFC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9192" y="3665623"/>
            <a:ext cx="1414914" cy="1414914"/>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Societe Generale personel çıkaracak">
            <a:extLst>
              <a:ext uri="{FF2B5EF4-FFF2-40B4-BE49-F238E27FC236}">
                <a16:creationId xmlns:a16="http://schemas.microsoft.com/office/drawing/2014/main" id="{7DC596D3-D1FB-4F48-A1E9-B344C499BB3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791" y="2506202"/>
            <a:ext cx="1928865" cy="1085308"/>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Birleşik Fon Bankası Şubeleri">
            <a:extLst>
              <a:ext uri="{FF2B5EF4-FFF2-40B4-BE49-F238E27FC236}">
                <a16:creationId xmlns:a16="http://schemas.microsoft.com/office/drawing/2014/main" id="{673778DA-0274-44AD-BADA-A05D6FDEEB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8361" y="1074234"/>
            <a:ext cx="1666459" cy="1357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19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45B30D4-AEB7-401A-AAC6-06FA5DEF0880}"/>
              </a:ext>
            </a:extLst>
          </p:cNvPr>
          <p:cNvGraphicFramePr>
            <a:graphicFrameLocks/>
          </p:cNvGraphicFramePr>
          <p:nvPr/>
        </p:nvGraphicFramePr>
        <p:xfrm>
          <a:off x="1092200" y="1270000"/>
          <a:ext cx="10007600" cy="5411289"/>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76C0AF9-25E5-4C84-B771-077FD4410BE9}"/>
              </a:ext>
            </a:extLst>
          </p:cNvPr>
          <p:cNvSpPr>
            <a:spLocks noGrp="1"/>
          </p:cNvSpPr>
          <p:nvPr>
            <p:ph type="title"/>
          </p:nvPr>
        </p:nvSpPr>
        <p:spPr>
          <a:xfrm>
            <a:off x="1522809" y="416560"/>
            <a:ext cx="9832359" cy="559232"/>
          </a:xfrm>
        </p:spPr>
        <p:txBody>
          <a:bodyPr>
            <a:normAutofit fontScale="90000"/>
          </a:bodyPr>
          <a:lstStyle/>
          <a:p>
            <a:r>
              <a:rPr lang="tr-TR" dirty="0"/>
              <a:t>BİRLEŞMİŞ MİLLETLER</a:t>
            </a:r>
            <a:endParaRPr lang="en-US" dirty="0"/>
          </a:p>
        </p:txBody>
      </p:sp>
      <p:sp>
        <p:nvSpPr>
          <p:cNvPr id="6" name="Rectangle: Rounded Corners 5">
            <a:extLst>
              <a:ext uri="{FF2B5EF4-FFF2-40B4-BE49-F238E27FC236}">
                <a16:creationId xmlns:a16="http://schemas.microsoft.com/office/drawing/2014/main" id="{D9100E0A-78E5-430B-9984-1888F76CB936}"/>
              </a:ext>
            </a:extLst>
          </p:cNvPr>
          <p:cNvSpPr/>
          <p:nvPr/>
        </p:nvSpPr>
        <p:spPr>
          <a:xfrm>
            <a:off x="1412240" y="2052320"/>
            <a:ext cx="3576319" cy="3202449"/>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EF2ACFF-BEEA-4DBF-A9EB-4125460C4334}"/>
              </a:ext>
            </a:extLst>
          </p:cNvPr>
          <p:cNvSpPr txBox="1"/>
          <p:nvPr/>
        </p:nvSpPr>
        <p:spPr>
          <a:xfrm>
            <a:off x="4988559" y="1270000"/>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FX </a:t>
            </a:r>
            <a:r>
              <a:rPr lang="tr-TR" sz="1600" dirty="0" err="1">
                <a:solidFill>
                  <a:schemeClr val="bg2">
                    <a:lumMod val="50000"/>
                  </a:schemeClr>
                </a:solidFill>
              </a:rPr>
              <a:t>Assets</a:t>
            </a:r>
            <a:r>
              <a:rPr lang="tr-TR" sz="1600" dirty="0">
                <a:solidFill>
                  <a:schemeClr val="bg2">
                    <a:lumMod val="50000"/>
                  </a:schemeClr>
                </a:solidFill>
              </a:rPr>
              <a:t>/FX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254792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04C7-7840-4728-A4C0-3E98A7931A18}"/>
              </a:ext>
            </a:extLst>
          </p:cNvPr>
          <p:cNvSpPr>
            <a:spLocks noGrp="1"/>
          </p:cNvSpPr>
          <p:nvPr>
            <p:ph type="title"/>
          </p:nvPr>
        </p:nvSpPr>
        <p:spPr>
          <a:xfrm>
            <a:off x="1627741" y="49725"/>
            <a:ext cx="9832359" cy="1219200"/>
          </a:xfrm>
        </p:spPr>
        <p:txBody>
          <a:bodyPr/>
          <a:lstStyle/>
          <a:p>
            <a:r>
              <a:rPr lang="tr-TR" dirty="0"/>
              <a:t>CAMEL RANKING SYSTEM</a:t>
            </a:r>
            <a:endParaRPr lang="en-US" dirty="0"/>
          </a:p>
        </p:txBody>
      </p:sp>
      <p:grpSp>
        <p:nvGrpSpPr>
          <p:cNvPr id="4" name="Group 8">
            <a:extLst>
              <a:ext uri="{FF2B5EF4-FFF2-40B4-BE49-F238E27FC236}">
                <a16:creationId xmlns:a16="http://schemas.microsoft.com/office/drawing/2014/main" id="{0FC7B678-3286-4025-8359-531E5091EDE9}"/>
              </a:ext>
            </a:extLst>
          </p:cNvPr>
          <p:cNvGrpSpPr/>
          <p:nvPr/>
        </p:nvGrpSpPr>
        <p:grpSpPr>
          <a:xfrm>
            <a:off x="3175437" y="2092960"/>
            <a:ext cx="4442443" cy="3926840"/>
            <a:chOff x="3660284" y="2027002"/>
            <a:chExt cx="4598164" cy="3992798"/>
          </a:xfrm>
        </p:grpSpPr>
        <p:sp>
          <p:nvSpPr>
            <p:cNvPr id="5" name="Freeform 31">
              <a:extLst>
                <a:ext uri="{FF2B5EF4-FFF2-40B4-BE49-F238E27FC236}">
                  <a16:creationId xmlns:a16="http://schemas.microsoft.com/office/drawing/2014/main" id="{10410655-9834-4028-AA65-A75669AE4E5E}"/>
                </a:ext>
              </a:extLst>
            </p:cNvPr>
            <p:cNvSpPr>
              <a:spLocks/>
            </p:cNvSpPr>
            <p:nvPr/>
          </p:nvSpPr>
          <p:spPr bwMode="auto">
            <a:xfrm>
              <a:off x="5425966" y="3919262"/>
              <a:ext cx="1539353" cy="2100538"/>
            </a:xfrm>
            <a:custGeom>
              <a:avLst/>
              <a:gdLst>
                <a:gd name="T0" fmla="*/ 776 w 1043"/>
                <a:gd name="T1" fmla="*/ 985 h 1423"/>
                <a:gd name="T2" fmla="*/ 860 w 1043"/>
                <a:gd name="T3" fmla="*/ 623 h 1423"/>
                <a:gd name="T4" fmla="*/ 953 w 1043"/>
                <a:gd name="T5" fmla="*/ 413 h 1423"/>
                <a:gd name="T6" fmla="*/ 1031 w 1043"/>
                <a:gd name="T7" fmla="*/ 243 h 1423"/>
                <a:gd name="T8" fmla="*/ 885 w 1043"/>
                <a:gd name="T9" fmla="*/ 383 h 1423"/>
                <a:gd name="T10" fmla="*/ 771 w 1043"/>
                <a:gd name="T11" fmla="*/ 485 h 1423"/>
                <a:gd name="T12" fmla="*/ 815 w 1043"/>
                <a:gd name="T13" fmla="*/ 293 h 1423"/>
                <a:gd name="T14" fmla="*/ 835 w 1043"/>
                <a:gd name="T15" fmla="*/ 70 h 1423"/>
                <a:gd name="T16" fmla="*/ 720 w 1043"/>
                <a:gd name="T17" fmla="*/ 306 h 1423"/>
                <a:gd name="T18" fmla="*/ 640 w 1043"/>
                <a:gd name="T19" fmla="*/ 426 h 1423"/>
                <a:gd name="T20" fmla="*/ 616 w 1043"/>
                <a:gd name="T21" fmla="*/ 232 h 1423"/>
                <a:gd name="T22" fmla="*/ 579 w 1043"/>
                <a:gd name="T23" fmla="*/ 1 h 1423"/>
                <a:gd name="T24" fmla="*/ 520 w 1043"/>
                <a:gd name="T25" fmla="*/ 216 h 1423"/>
                <a:gd name="T26" fmla="*/ 519 w 1043"/>
                <a:gd name="T27" fmla="*/ 419 h 1423"/>
                <a:gd name="T28" fmla="*/ 420 w 1043"/>
                <a:gd name="T29" fmla="*/ 222 h 1423"/>
                <a:gd name="T30" fmla="*/ 303 w 1043"/>
                <a:gd name="T31" fmla="*/ 63 h 1423"/>
                <a:gd name="T32" fmla="*/ 361 w 1043"/>
                <a:gd name="T33" fmla="*/ 381 h 1423"/>
                <a:gd name="T34" fmla="*/ 378 w 1043"/>
                <a:gd name="T35" fmla="*/ 613 h 1423"/>
                <a:gd name="T36" fmla="*/ 206 w 1043"/>
                <a:gd name="T37" fmla="*/ 583 h 1423"/>
                <a:gd name="T38" fmla="*/ 33 w 1043"/>
                <a:gd name="T39" fmla="*/ 574 h 1423"/>
                <a:gd name="T40" fmla="*/ 35 w 1043"/>
                <a:gd name="T41" fmla="*/ 643 h 1423"/>
                <a:gd name="T42" fmla="*/ 138 w 1043"/>
                <a:gd name="T43" fmla="*/ 682 h 1423"/>
                <a:gd name="T44" fmla="*/ 313 w 1043"/>
                <a:gd name="T45" fmla="*/ 832 h 1423"/>
                <a:gd name="T46" fmla="*/ 449 w 1043"/>
                <a:gd name="T47" fmla="*/ 974 h 1423"/>
                <a:gd name="T48" fmla="*/ 470 w 1043"/>
                <a:gd name="T49" fmla="*/ 1223 h 1423"/>
                <a:gd name="T50" fmla="*/ 469 w 1043"/>
                <a:gd name="T51" fmla="*/ 1423 h 1423"/>
                <a:gd name="T52" fmla="*/ 752 w 1043"/>
                <a:gd name="T53" fmla="*/ 1423 h 1423"/>
                <a:gd name="T54" fmla="*/ 776 w 1043"/>
                <a:gd name="T55" fmla="*/ 985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43" h="1423">
                  <a:moveTo>
                    <a:pt x="776" y="985"/>
                  </a:moveTo>
                  <a:cubicBezTo>
                    <a:pt x="856" y="821"/>
                    <a:pt x="842" y="714"/>
                    <a:pt x="860" y="623"/>
                  </a:cubicBezTo>
                  <a:cubicBezTo>
                    <a:pt x="877" y="532"/>
                    <a:pt x="927" y="451"/>
                    <a:pt x="953" y="413"/>
                  </a:cubicBezTo>
                  <a:cubicBezTo>
                    <a:pt x="985" y="368"/>
                    <a:pt x="1043" y="271"/>
                    <a:pt x="1031" y="243"/>
                  </a:cubicBezTo>
                  <a:cubicBezTo>
                    <a:pt x="1008" y="187"/>
                    <a:pt x="935" y="315"/>
                    <a:pt x="885" y="383"/>
                  </a:cubicBezTo>
                  <a:cubicBezTo>
                    <a:pt x="835" y="452"/>
                    <a:pt x="787" y="488"/>
                    <a:pt x="771" y="485"/>
                  </a:cubicBezTo>
                  <a:cubicBezTo>
                    <a:pt x="754" y="481"/>
                    <a:pt x="788" y="383"/>
                    <a:pt x="815" y="293"/>
                  </a:cubicBezTo>
                  <a:cubicBezTo>
                    <a:pt x="858" y="145"/>
                    <a:pt x="882" y="81"/>
                    <a:pt x="835" y="70"/>
                  </a:cubicBezTo>
                  <a:cubicBezTo>
                    <a:pt x="777" y="56"/>
                    <a:pt x="753" y="219"/>
                    <a:pt x="720" y="306"/>
                  </a:cubicBezTo>
                  <a:cubicBezTo>
                    <a:pt x="691" y="386"/>
                    <a:pt x="671" y="429"/>
                    <a:pt x="640" y="426"/>
                  </a:cubicBezTo>
                  <a:cubicBezTo>
                    <a:pt x="627" y="425"/>
                    <a:pt x="618" y="363"/>
                    <a:pt x="616" y="232"/>
                  </a:cubicBezTo>
                  <a:cubicBezTo>
                    <a:pt x="612" y="41"/>
                    <a:pt x="608" y="0"/>
                    <a:pt x="579" y="1"/>
                  </a:cubicBezTo>
                  <a:cubicBezTo>
                    <a:pt x="511" y="4"/>
                    <a:pt x="524" y="118"/>
                    <a:pt x="520" y="216"/>
                  </a:cubicBezTo>
                  <a:cubicBezTo>
                    <a:pt x="517" y="314"/>
                    <a:pt x="528" y="416"/>
                    <a:pt x="519" y="419"/>
                  </a:cubicBezTo>
                  <a:cubicBezTo>
                    <a:pt x="482" y="436"/>
                    <a:pt x="457" y="312"/>
                    <a:pt x="420" y="222"/>
                  </a:cubicBezTo>
                  <a:cubicBezTo>
                    <a:pt x="384" y="132"/>
                    <a:pt x="358" y="4"/>
                    <a:pt x="303" y="63"/>
                  </a:cubicBezTo>
                  <a:cubicBezTo>
                    <a:pt x="263" y="106"/>
                    <a:pt x="318" y="276"/>
                    <a:pt x="361" y="381"/>
                  </a:cubicBezTo>
                  <a:cubicBezTo>
                    <a:pt x="403" y="486"/>
                    <a:pt x="422" y="570"/>
                    <a:pt x="378" y="613"/>
                  </a:cubicBezTo>
                  <a:cubicBezTo>
                    <a:pt x="318" y="672"/>
                    <a:pt x="278" y="628"/>
                    <a:pt x="206" y="583"/>
                  </a:cubicBezTo>
                  <a:cubicBezTo>
                    <a:pt x="135" y="538"/>
                    <a:pt x="67" y="536"/>
                    <a:pt x="33" y="574"/>
                  </a:cubicBezTo>
                  <a:cubicBezTo>
                    <a:pt x="0" y="612"/>
                    <a:pt x="16" y="650"/>
                    <a:pt x="35" y="643"/>
                  </a:cubicBezTo>
                  <a:cubicBezTo>
                    <a:pt x="53" y="636"/>
                    <a:pt x="80" y="644"/>
                    <a:pt x="138" y="682"/>
                  </a:cubicBezTo>
                  <a:cubicBezTo>
                    <a:pt x="196" y="720"/>
                    <a:pt x="225" y="781"/>
                    <a:pt x="313" y="832"/>
                  </a:cubicBezTo>
                  <a:cubicBezTo>
                    <a:pt x="400" y="882"/>
                    <a:pt x="425" y="913"/>
                    <a:pt x="449" y="974"/>
                  </a:cubicBezTo>
                  <a:cubicBezTo>
                    <a:pt x="473" y="1034"/>
                    <a:pt x="470" y="1223"/>
                    <a:pt x="470" y="1223"/>
                  </a:cubicBezTo>
                  <a:cubicBezTo>
                    <a:pt x="471" y="1289"/>
                    <a:pt x="471" y="1356"/>
                    <a:pt x="469" y="1423"/>
                  </a:cubicBezTo>
                  <a:cubicBezTo>
                    <a:pt x="752" y="1423"/>
                    <a:pt x="752" y="1423"/>
                    <a:pt x="752" y="1423"/>
                  </a:cubicBezTo>
                  <a:cubicBezTo>
                    <a:pt x="763" y="1157"/>
                    <a:pt x="776" y="985"/>
                    <a:pt x="776" y="985"/>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32">
              <a:extLst>
                <a:ext uri="{FF2B5EF4-FFF2-40B4-BE49-F238E27FC236}">
                  <a16:creationId xmlns:a16="http://schemas.microsoft.com/office/drawing/2014/main" id="{ADC67AC7-BD4C-4B14-BC7E-194A8FAD8A79}"/>
                </a:ext>
              </a:extLst>
            </p:cNvPr>
            <p:cNvSpPr>
              <a:spLocks/>
            </p:cNvSpPr>
            <p:nvPr/>
          </p:nvSpPr>
          <p:spPr bwMode="auto">
            <a:xfrm rot="21197589">
              <a:off x="3660284" y="3635867"/>
              <a:ext cx="1571798" cy="1246143"/>
            </a:xfrm>
            <a:custGeom>
              <a:avLst/>
              <a:gdLst>
                <a:gd name="T0" fmla="*/ 625 w 1065"/>
                <a:gd name="T1" fmla="*/ 0 h 844"/>
                <a:gd name="T2" fmla="*/ 373 w 1065"/>
                <a:gd name="T3" fmla="*/ 45 h 844"/>
                <a:gd name="T4" fmla="*/ 138 w 1065"/>
                <a:gd name="T5" fmla="*/ 550 h 844"/>
                <a:gd name="T6" fmla="*/ 476 w 1065"/>
                <a:gd name="T7" fmla="*/ 745 h 844"/>
                <a:gd name="T8" fmla="*/ 579 w 1065"/>
                <a:gd name="T9" fmla="*/ 734 h 844"/>
                <a:gd name="T10" fmla="*/ 922 w 1065"/>
                <a:gd name="T11" fmla="*/ 844 h 844"/>
                <a:gd name="T12" fmla="*/ 996 w 1065"/>
                <a:gd name="T13" fmla="*/ 840 h 844"/>
                <a:gd name="T14" fmla="*/ 817 w 1065"/>
                <a:gd name="T15" fmla="*/ 637 h 844"/>
                <a:gd name="T16" fmla="*/ 983 w 1065"/>
                <a:gd name="T17" fmla="*/ 261 h 844"/>
                <a:gd name="T18" fmla="*/ 625 w 1065"/>
                <a:gd name="T19" fmla="*/ 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844">
                  <a:moveTo>
                    <a:pt x="625" y="0"/>
                  </a:moveTo>
                  <a:cubicBezTo>
                    <a:pt x="529" y="0"/>
                    <a:pt x="436" y="22"/>
                    <a:pt x="373" y="45"/>
                  </a:cubicBezTo>
                  <a:cubicBezTo>
                    <a:pt x="210" y="102"/>
                    <a:pt x="0" y="287"/>
                    <a:pt x="138" y="550"/>
                  </a:cubicBezTo>
                  <a:cubicBezTo>
                    <a:pt x="225" y="714"/>
                    <a:pt x="376" y="745"/>
                    <a:pt x="476" y="745"/>
                  </a:cubicBezTo>
                  <a:cubicBezTo>
                    <a:pt x="537" y="745"/>
                    <a:pt x="579" y="734"/>
                    <a:pt x="579" y="734"/>
                  </a:cubicBezTo>
                  <a:cubicBezTo>
                    <a:pt x="680" y="828"/>
                    <a:pt x="832" y="844"/>
                    <a:pt x="922" y="844"/>
                  </a:cubicBezTo>
                  <a:cubicBezTo>
                    <a:pt x="966" y="844"/>
                    <a:pt x="996" y="840"/>
                    <a:pt x="996" y="840"/>
                  </a:cubicBezTo>
                  <a:cubicBezTo>
                    <a:pt x="755" y="693"/>
                    <a:pt x="817" y="637"/>
                    <a:pt x="817" y="637"/>
                  </a:cubicBezTo>
                  <a:cubicBezTo>
                    <a:pt x="817" y="637"/>
                    <a:pt x="1065" y="595"/>
                    <a:pt x="983" y="261"/>
                  </a:cubicBezTo>
                  <a:cubicBezTo>
                    <a:pt x="934" y="56"/>
                    <a:pt x="777" y="0"/>
                    <a:pt x="625" y="0"/>
                  </a:cubicBezTo>
                </a:path>
              </a:pathLst>
            </a:custGeom>
            <a:solidFill>
              <a:schemeClr val="accent1">
                <a:alpha val="7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3">
              <a:extLst>
                <a:ext uri="{FF2B5EF4-FFF2-40B4-BE49-F238E27FC236}">
                  <a16:creationId xmlns:a16="http://schemas.microsoft.com/office/drawing/2014/main" id="{4608A068-F210-4786-AC38-0D70965BC3CB}"/>
                </a:ext>
              </a:extLst>
            </p:cNvPr>
            <p:cNvSpPr>
              <a:spLocks/>
            </p:cNvSpPr>
            <p:nvPr/>
          </p:nvSpPr>
          <p:spPr bwMode="auto">
            <a:xfrm rot="21197589">
              <a:off x="3789661" y="2308690"/>
              <a:ext cx="2510311" cy="2142597"/>
            </a:xfrm>
            <a:custGeom>
              <a:avLst/>
              <a:gdLst>
                <a:gd name="T0" fmla="*/ 1050 w 1701"/>
                <a:gd name="T1" fmla="*/ 0 h 1452"/>
                <a:gd name="T2" fmla="*/ 681 w 1701"/>
                <a:gd name="T3" fmla="*/ 102 h 1452"/>
                <a:gd name="T4" fmla="*/ 318 w 1701"/>
                <a:gd name="T5" fmla="*/ 1056 h 1452"/>
                <a:gd name="T6" fmla="*/ 722 w 1701"/>
                <a:gd name="T7" fmla="*/ 1313 h 1452"/>
                <a:gd name="T8" fmla="*/ 940 w 1701"/>
                <a:gd name="T9" fmla="*/ 1240 h 1452"/>
                <a:gd name="T10" fmla="*/ 972 w 1701"/>
                <a:gd name="T11" fmla="*/ 1234 h 1452"/>
                <a:gd name="T12" fmla="*/ 1099 w 1701"/>
                <a:gd name="T13" fmla="*/ 1452 h 1452"/>
                <a:gd name="T14" fmla="*/ 1244 w 1701"/>
                <a:gd name="T15" fmla="*/ 1081 h 1452"/>
                <a:gd name="T16" fmla="*/ 1526 w 1701"/>
                <a:gd name="T17" fmla="*/ 335 h 1452"/>
                <a:gd name="T18" fmla="*/ 1050 w 1701"/>
                <a:gd name="T19" fmla="*/ 0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1452">
                  <a:moveTo>
                    <a:pt x="1050" y="0"/>
                  </a:moveTo>
                  <a:cubicBezTo>
                    <a:pt x="914" y="0"/>
                    <a:pt x="780" y="44"/>
                    <a:pt x="681" y="102"/>
                  </a:cubicBezTo>
                  <a:cubicBezTo>
                    <a:pt x="446" y="239"/>
                    <a:pt x="0" y="618"/>
                    <a:pt x="318" y="1056"/>
                  </a:cubicBezTo>
                  <a:cubicBezTo>
                    <a:pt x="465" y="1259"/>
                    <a:pt x="610" y="1313"/>
                    <a:pt x="722" y="1313"/>
                  </a:cubicBezTo>
                  <a:cubicBezTo>
                    <a:pt x="852" y="1313"/>
                    <a:pt x="940" y="1240"/>
                    <a:pt x="940" y="1240"/>
                  </a:cubicBezTo>
                  <a:cubicBezTo>
                    <a:pt x="940" y="1240"/>
                    <a:pt x="953" y="1234"/>
                    <a:pt x="972" y="1234"/>
                  </a:cubicBezTo>
                  <a:cubicBezTo>
                    <a:pt x="1012" y="1234"/>
                    <a:pt x="1079" y="1263"/>
                    <a:pt x="1099" y="1452"/>
                  </a:cubicBezTo>
                  <a:cubicBezTo>
                    <a:pt x="1099" y="1452"/>
                    <a:pt x="1290" y="1209"/>
                    <a:pt x="1244" y="1081"/>
                  </a:cubicBezTo>
                  <a:cubicBezTo>
                    <a:pt x="1244" y="1081"/>
                    <a:pt x="1701" y="769"/>
                    <a:pt x="1526" y="335"/>
                  </a:cubicBezTo>
                  <a:cubicBezTo>
                    <a:pt x="1425" y="84"/>
                    <a:pt x="1236" y="0"/>
                    <a:pt x="1050" y="0"/>
                  </a:cubicBezTo>
                </a:path>
              </a:pathLst>
            </a:custGeom>
            <a:solidFill>
              <a:schemeClr val="accent2">
                <a:alpha val="7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34">
              <a:extLst>
                <a:ext uri="{FF2B5EF4-FFF2-40B4-BE49-F238E27FC236}">
                  <a16:creationId xmlns:a16="http://schemas.microsoft.com/office/drawing/2014/main" id="{D3728F51-C1C1-4F01-98A4-28B235A4A38B}"/>
                </a:ext>
              </a:extLst>
            </p:cNvPr>
            <p:cNvSpPr>
              <a:spLocks/>
            </p:cNvSpPr>
            <p:nvPr/>
          </p:nvSpPr>
          <p:spPr bwMode="auto">
            <a:xfrm rot="21197589">
              <a:off x="5260134" y="2027002"/>
              <a:ext cx="1871017" cy="1762866"/>
            </a:xfrm>
            <a:custGeom>
              <a:avLst/>
              <a:gdLst>
                <a:gd name="T0" fmla="*/ 687 w 1268"/>
                <a:gd name="T1" fmla="*/ 0 h 1195"/>
                <a:gd name="T2" fmla="*/ 329 w 1268"/>
                <a:gd name="T3" fmla="*/ 86 h 1195"/>
                <a:gd name="T4" fmla="*/ 131 w 1268"/>
                <a:gd name="T5" fmla="*/ 648 h 1195"/>
                <a:gd name="T6" fmla="*/ 618 w 1268"/>
                <a:gd name="T7" fmla="*/ 1017 h 1195"/>
                <a:gd name="T8" fmla="*/ 623 w 1268"/>
                <a:gd name="T9" fmla="*/ 1017 h 1195"/>
                <a:gd name="T10" fmla="*/ 531 w 1268"/>
                <a:gd name="T11" fmla="*/ 1195 h 1195"/>
                <a:gd name="T12" fmla="*/ 1245 w 1268"/>
                <a:gd name="T13" fmla="*/ 478 h 1195"/>
                <a:gd name="T14" fmla="*/ 687 w 1268"/>
                <a:gd name="T15" fmla="*/ 0 h 1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8" h="1195">
                  <a:moveTo>
                    <a:pt x="687" y="0"/>
                  </a:moveTo>
                  <a:cubicBezTo>
                    <a:pt x="560" y="0"/>
                    <a:pt x="433" y="30"/>
                    <a:pt x="329" y="86"/>
                  </a:cubicBezTo>
                  <a:cubicBezTo>
                    <a:pt x="0" y="260"/>
                    <a:pt x="131" y="648"/>
                    <a:pt x="131" y="648"/>
                  </a:cubicBezTo>
                  <a:cubicBezTo>
                    <a:pt x="195" y="1006"/>
                    <a:pt x="574" y="1017"/>
                    <a:pt x="618" y="1017"/>
                  </a:cubicBezTo>
                  <a:cubicBezTo>
                    <a:pt x="621" y="1017"/>
                    <a:pt x="623" y="1017"/>
                    <a:pt x="623" y="1017"/>
                  </a:cubicBezTo>
                  <a:cubicBezTo>
                    <a:pt x="607" y="1096"/>
                    <a:pt x="531" y="1195"/>
                    <a:pt x="531" y="1195"/>
                  </a:cubicBezTo>
                  <a:cubicBezTo>
                    <a:pt x="591" y="1195"/>
                    <a:pt x="1268" y="969"/>
                    <a:pt x="1245" y="478"/>
                  </a:cubicBezTo>
                  <a:cubicBezTo>
                    <a:pt x="1228" y="142"/>
                    <a:pt x="960" y="0"/>
                    <a:pt x="687" y="0"/>
                  </a:cubicBezTo>
                </a:path>
              </a:pathLst>
            </a:custGeom>
            <a:solidFill>
              <a:schemeClr val="accent3">
                <a:alpha val="7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35">
              <a:extLst>
                <a:ext uri="{FF2B5EF4-FFF2-40B4-BE49-F238E27FC236}">
                  <a16:creationId xmlns:a16="http://schemas.microsoft.com/office/drawing/2014/main" id="{F8BC5799-6713-4347-A2D4-3B5DA05461F9}"/>
                </a:ext>
              </a:extLst>
            </p:cNvPr>
            <p:cNvSpPr>
              <a:spLocks/>
            </p:cNvSpPr>
            <p:nvPr/>
          </p:nvSpPr>
          <p:spPr bwMode="auto">
            <a:xfrm rot="21197589">
              <a:off x="6484345" y="2749707"/>
              <a:ext cx="1684756" cy="1260563"/>
            </a:xfrm>
            <a:custGeom>
              <a:avLst/>
              <a:gdLst>
                <a:gd name="T0" fmla="*/ 515 w 1142"/>
                <a:gd name="T1" fmla="*/ 0 h 854"/>
                <a:gd name="T2" fmla="*/ 273 w 1142"/>
                <a:gd name="T3" fmla="*/ 705 h 854"/>
                <a:gd name="T4" fmla="*/ 157 w 1142"/>
                <a:gd name="T5" fmla="*/ 797 h 854"/>
                <a:gd name="T6" fmla="*/ 477 w 1142"/>
                <a:gd name="T7" fmla="*/ 854 h 854"/>
                <a:gd name="T8" fmla="*/ 761 w 1142"/>
                <a:gd name="T9" fmla="*/ 805 h 854"/>
                <a:gd name="T10" fmla="*/ 1065 w 1142"/>
                <a:gd name="T11" fmla="*/ 551 h 854"/>
                <a:gd name="T12" fmla="*/ 547 w 1142"/>
                <a:gd name="T13" fmla="*/ 1 h 854"/>
                <a:gd name="T14" fmla="*/ 515 w 1142"/>
                <a:gd name="T15" fmla="*/ 0 h 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854">
                  <a:moveTo>
                    <a:pt x="515" y="0"/>
                  </a:moveTo>
                  <a:cubicBezTo>
                    <a:pt x="39" y="0"/>
                    <a:pt x="0" y="515"/>
                    <a:pt x="273" y="705"/>
                  </a:cubicBezTo>
                  <a:cubicBezTo>
                    <a:pt x="273" y="705"/>
                    <a:pt x="227" y="788"/>
                    <a:pt x="157" y="797"/>
                  </a:cubicBezTo>
                  <a:cubicBezTo>
                    <a:pt x="157" y="797"/>
                    <a:pt x="292" y="854"/>
                    <a:pt x="477" y="854"/>
                  </a:cubicBezTo>
                  <a:cubicBezTo>
                    <a:pt x="564" y="854"/>
                    <a:pt x="661" y="842"/>
                    <a:pt x="761" y="805"/>
                  </a:cubicBezTo>
                  <a:cubicBezTo>
                    <a:pt x="761" y="805"/>
                    <a:pt x="988" y="750"/>
                    <a:pt x="1065" y="551"/>
                  </a:cubicBezTo>
                  <a:cubicBezTo>
                    <a:pt x="1142" y="351"/>
                    <a:pt x="1054" y="25"/>
                    <a:pt x="547" y="1"/>
                  </a:cubicBezTo>
                  <a:cubicBezTo>
                    <a:pt x="536" y="0"/>
                    <a:pt x="525" y="0"/>
                    <a:pt x="515" y="0"/>
                  </a:cubicBezTo>
                </a:path>
              </a:pathLst>
            </a:cu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36">
              <a:extLst>
                <a:ext uri="{FF2B5EF4-FFF2-40B4-BE49-F238E27FC236}">
                  <a16:creationId xmlns:a16="http://schemas.microsoft.com/office/drawing/2014/main" id="{808040C0-E556-496C-ADEA-656245707187}"/>
                </a:ext>
              </a:extLst>
            </p:cNvPr>
            <p:cNvSpPr>
              <a:spLocks/>
            </p:cNvSpPr>
            <p:nvPr/>
          </p:nvSpPr>
          <p:spPr bwMode="auto">
            <a:xfrm rot="21197589">
              <a:off x="7192557" y="3721381"/>
              <a:ext cx="1065891" cy="830362"/>
            </a:xfrm>
            <a:custGeom>
              <a:avLst/>
              <a:gdLst>
                <a:gd name="T0" fmla="*/ 293 w 722"/>
                <a:gd name="T1" fmla="*/ 0 h 563"/>
                <a:gd name="T2" fmla="*/ 60 w 722"/>
                <a:gd name="T3" fmla="*/ 160 h 563"/>
                <a:gd name="T4" fmla="*/ 107 w 722"/>
                <a:gd name="T5" fmla="*/ 419 h 563"/>
                <a:gd name="T6" fmla="*/ 19 w 722"/>
                <a:gd name="T7" fmla="*/ 467 h 563"/>
                <a:gd name="T8" fmla="*/ 306 w 722"/>
                <a:gd name="T9" fmla="*/ 563 h 563"/>
                <a:gd name="T10" fmla="*/ 502 w 722"/>
                <a:gd name="T11" fmla="*/ 496 h 563"/>
                <a:gd name="T12" fmla="*/ 448 w 722"/>
                <a:gd name="T13" fmla="*/ 34 h 563"/>
                <a:gd name="T14" fmla="*/ 293 w 722"/>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2" h="563">
                  <a:moveTo>
                    <a:pt x="293" y="0"/>
                  </a:moveTo>
                  <a:cubicBezTo>
                    <a:pt x="188" y="0"/>
                    <a:pt x="100" y="52"/>
                    <a:pt x="60" y="160"/>
                  </a:cubicBezTo>
                  <a:cubicBezTo>
                    <a:pt x="0" y="319"/>
                    <a:pt x="107" y="419"/>
                    <a:pt x="107" y="419"/>
                  </a:cubicBezTo>
                  <a:cubicBezTo>
                    <a:pt x="96" y="465"/>
                    <a:pt x="19" y="467"/>
                    <a:pt x="19" y="467"/>
                  </a:cubicBezTo>
                  <a:cubicBezTo>
                    <a:pt x="19" y="467"/>
                    <a:pt x="153" y="563"/>
                    <a:pt x="306" y="563"/>
                  </a:cubicBezTo>
                  <a:cubicBezTo>
                    <a:pt x="371" y="563"/>
                    <a:pt x="439" y="546"/>
                    <a:pt x="502" y="496"/>
                  </a:cubicBezTo>
                  <a:cubicBezTo>
                    <a:pt x="722" y="230"/>
                    <a:pt x="615" y="103"/>
                    <a:pt x="448" y="34"/>
                  </a:cubicBezTo>
                  <a:cubicBezTo>
                    <a:pt x="395" y="12"/>
                    <a:pt x="342" y="0"/>
                    <a:pt x="293" y="0"/>
                  </a:cubicBezTo>
                </a:path>
              </a:pathLst>
            </a:custGeom>
            <a:solidFill>
              <a:schemeClr val="accent5">
                <a:alpha val="78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Metin kutusu 25">
            <a:extLst>
              <a:ext uri="{FF2B5EF4-FFF2-40B4-BE49-F238E27FC236}">
                <a16:creationId xmlns:a16="http://schemas.microsoft.com/office/drawing/2014/main" id="{AC26EC7A-A877-46AA-BFE4-ECB093D0B2BD}"/>
              </a:ext>
            </a:extLst>
          </p:cNvPr>
          <p:cNvSpPr txBox="1"/>
          <p:nvPr/>
        </p:nvSpPr>
        <p:spPr>
          <a:xfrm rot="18380242">
            <a:off x="3388682" y="3977723"/>
            <a:ext cx="444352" cy="646331"/>
          </a:xfrm>
          <a:prstGeom prst="rect">
            <a:avLst/>
          </a:prstGeom>
          <a:noFill/>
        </p:spPr>
        <p:txBody>
          <a:bodyPr wrap="none" rtlCol="0">
            <a:spAutoFit/>
          </a:bodyPr>
          <a:lstStyle/>
          <a:p>
            <a:r>
              <a:rPr lang="tr-TR" sz="3600" dirty="0">
                <a:solidFill>
                  <a:schemeClr val="bg1"/>
                </a:solidFill>
              </a:rPr>
              <a:t>C</a:t>
            </a:r>
            <a:endParaRPr lang="tr-TR" sz="2800" dirty="0">
              <a:solidFill>
                <a:schemeClr val="bg1"/>
              </a:solidFill>
            </a:endParaRPr>
          </a:p>
        </p:txBody>
      </p:sp>
      <p:sp>
        <p:nvSpPr>
          <p:cNvPr id="12" name="Metin kutusu 26">
            <a:extLst>
              <a:ext uri="{FF2B5EF4-FFF2-40B4-BE49-F238E27FC236}">
                <a16:creationId xmlns:a16="http://schemas.microsoft.com/office/drawing/2014/main" id="{90CFE2F6-ED7B-4717-8082-58F6B389B87C}"/>
              </a:ext>
            </a:extLst>
          </p:cNvPr>
          <p:cNvSpPr txBox="1"/>
          <p:nvPr/>
        </p:nvSpPr>
        <p:spPr>
          <a:xfrm rot="19640037">
            <a:off x="4179095" y="2966935"/>
            <a:ext cx="471604" cy="646331"/>
          </a:xfrm>
          <a:prstGeom prst="rect">
            <a:avLst/>
          </a:prstGeom>
          <a:noFill/>
        </p:spPr>
        <p:txBody>
          <a:bodyPr wrap="none" rtlCol="0">
            <a:spAutoFit/>
          </a:bodyPr>
          <a:lstStyle/>
          <a:p>
            <a:r>
              <a:rPr lang="tr-TR" sz="3600" dirty="0">
                <a:solidFill>
                  <a:schemeClr val="bg1"/>
                </a:solidFill>
              </a:rPr>
              <a:t>A</a:t>
            </a:r>
          </a:p>
        </p:txBody>
      </p:sp>
      <p:sp>
        <p:nvSpPr>
          <p:cNvPr id="13" name="Metin kutusu 27">
            <a:extLst>
              <a:ext uri="{FF2B5EF4-FFF2-40B4-BE49-F238E27FC236}">
                <a16:creationId xmlns:a16="http://schemas.microsoft.com/office/drawing/2014/main" id="{E20A47CB-F27D-46D1-9EE3-4CC6845A0687}"/>
              </a:ext>
            </a:extLst>
          </p:cNvPr>
          <p:cNvSpPr txBox="1"/>
          <p:nvPr/>
        </p:nvSpPr>
        <p:spPr>
          <a:xfrm>
            <a:off x="5436922" y="2536286"/>
            <a:ext cx="561372" cy="646331"/>
          </a:xfrm>
          <a:prstGeom prst="rect">
            <a:avLst/>
          </a:prstGeom>
          <a:noFill/>
        </p:spPr>
        <p:txBody>
          <a:bodyPr wrap="none" rtlCol="0">
            <a:spAutoFit/>
          </a:bodyPr>
          <a:lstStyle/>
          <a:p>
            <a:r>
              <a:rPr lang="tr-TR" sz="3600" dirty="0">
                <a:solidFill>
                  <a:schemeClr val="bg1"/>
                </a:solidFill>
              </a:rPr>
              <a:t>M</a:t>
            </a:r>
            <a:endParaRPr lang="tr-TR" sz="2800" dirty="0">
              <a:solidFill>
                <a:schemeClr val="bg1"/>
              </a:solidFill>
            </a:endParaRPr>
          </a:p>
        </p:txBody>
      </p:sp>
      <p:sp>
        <p:nvSpPr>
          <p:cNvPr id="14" name="Metin kutusu 28">
            <a:extLst>
              <a:ext uri="{FF2B5EF4-FFF2-40B4-BE49-F238E27FC236}">
                <a16:creationId xmlns:a16="http://schemas.microsoft.com/office/drawing/2014/main" id="{201D8833-6934-461C-A3C1-5C14AD22A342}"/>
              </a:ext>
            </a:extLst>
          </p:cNvPr>
          <p:cNvSpPr txBox="1"/>
          <p:nvPr/>
        </p:nvSpPr>
        <p:spPr>
          <a:xfrm rot="2416081">
            <a:off x="6458119" y="3053936"/>
            <a:ext cx="450764" cy="646331"/>
          </a:xfrm>
          <a:prstGeom prst="rect">
            <a:avLst/>
          </a:prstGeom>
          <a:noFill/>
        </p:spPr>
        <p:txBody>
          <a:bodyPr wrap="none" rtlCol="0">
            <a:spAutoFit/>
          </a:bodyPr>
          <a:lstStyle/>
          <a:p>
            <a:r>
              <a:rPr lang="tr-TR" sz="3600" dirty="0">
                <a:solidFill>
                  <a:schemeClr val="bg1"/>
                </a:solidFill>
              </a:rPr>
              <a:t>E</a:t>
            </a:r>
            <a:endParaRPr lang="tr-TR" sz="4000" dirty="0">
              <a:solidFill>
                <a:schemeClr val="bg1"/>
              </a:solidFill>
            </a:endParaRPr>
          </a:p>
        </p:txBody>
      </p:sp>
      <p:sp>
        <p:nvSpPr>
          <p:cNvPr id="15" name="Metin kutusu 29">
            <a:extLst>
              <a:ext uri="{FF2B5EF4-FFF2-40B4-BE49-F238E27FC236}">
                <a16:creationId xmlns:a16="http://schemas.microsoft.com/office/drawing/2014/main" id="{EA5E9E2E-3CD6-4DC5-BB89-2CA04E468797}"/>
              </a:ext>
            </a:extLst>
          </p:cNvPr>
          <p:cNvSpPr txBox="1"/>
          <p:nvPr/>
        </p:nvSpPr>
        <p:spPr>
          <a:xfrm rot="3022785">
            <a:off x="6875186" y="3814313"/>
            <a:ext cx="433132" cy="646331"/>
          </a:xfrm>
          <a:prstGeom prst="rect">
            <a:avLst/>
          </a:prstGeom>
          <a:noFill/>
        </p:spPr>
        <p:txBody>
          <a:bodyPr wrap="none" rtlCol="0">
            <a:spAutoFit/>
          </a:bodyPr>
          <a:lstStyle/>
          <a:p>
            <a:r>
              <a:rPr lang="tr-TR" sz="3600" dirty="0">
                <a:solidFill>
                  <a:schemeClr val="bg1"/>
                </a:solidFill>
              </a:rPr>
              <a:t>L</a:t>
            </a:r>
          </a:p>
        </p:txBody>
      </p:sp>
      <p:sp>
        <p:nvSpPr>
          <p:cNvPr id="16" name="TextBox 106">
            <a:extLst>
              <a:ext uri="{FF2B5EF4-FFF2-40B4-BE49-F238E27FC236}">
                <a16:creationId xmlns:a16="http://schemas.microsoft.com/office/drawing/2014/main" id="{CA8084D5-8678-4638-BF71-E413C100F348}"/>
              </a:ext>
            </a:extLst>
          </p:cNvPr>
          <p:cNvSpPr txBox="1"/>
          <p:nvPr/>
        </p:nvSpPr>
        <p:spPr>
          <a:xfrm>
            <a:off x="7007265" y="4235710"/>
            <a:ext cx="1386674" cy="338554"/>
          </a:xfrm>
          <a:prstGeom prst="rect">
            <a:avLst/>
          </a:prstGeom>
          <a:noFill/>
        </p:spPr>
        <p:txBody>
          <a:bodyPr wrap="square" rtlCol="0">
            <a:spAutoFit/>
          </a:bodyPr>
          <a:lstStyle/>
          <a:p>
            <a:pPr algn="r"/>
            <a:r>
              <a:rPr lang="tr-TR" sz="1600" b="1" dirty="0" err="1">
                <a:solidFill>
                  <a:schemeClr val="tx2"/>
                </a:solidFill>
              </a:rPr>
              <a:t>Liquidity</a:t>
            </a:r>
            <a:endParaRPr lang="en-US" sz="1600" b="1" dirty="0">
              <a:solidFill>
                <a:schemeClr val="tx2"/>
              </a:solidFill>
            </a:endParaRPr>
          </a:p>
        </p:txBody>
      </p:sp>
      <p:sp>
        <p:nvSpPr>
          <p:cNvPr id="17" name="TextBox 105">
            <a:extLst>
              <a:ext uri="{FF2B5EF4-FFF2-40B4-BE49-F238E27FC236}">
                <a16:creationId xmlns:a16="http://schemas.microsoft.com/office/drawing/2014/main" id="{C8DB40BD-44C9-439E-8D97-21DB48FECF47}"/>
              </a:ext>
            </a:extLst>
          </p:cNvPr>
          <p:cNvSpPr txBox="1"/>
          <p:nvPr/>
        </p:nvSpPr>
        <p:spPr>
          <a:xfrm>
            <a:off x="6324752" y="2429410"/>
            <a:ext cx="1386674" cy="338554"/>
          </a:xfrm>
          <a:prstGeom prst="rect">
            <a:avLst/>
          </a:prstGeom>
          <a:noFill/>
        </p:spPr>
        <p:txBody>
          <a:bodyPr wrap="square" rtlCol="0">
            <a:spAutoFit/>
          </a:bodyPr>
          <a:lstStyle/>
          <a:p>
            <a:pPr algn="r"/>
            <a:r>
              <a:rPr lang="tr-TR" sz="1600" b="1" dirty="0" err="1">
                <a:solidFill>
                  <a:schemeClr val="tx2"/>
                </a:solidFill>
              </a:rPr>
              <a:t>Earnings</a:t>
            </a:r>
            <a:endParaRPr lang="en-US" sz="1600" b="1" dirty="0">
              <a:solidFill>
                <a:schemeClr val="tx2"/>
              </a:solidFill>
            </a:endParaRPr>
          </a:p>
        </p:txBody>
      </p:sp>
      <p:sp>
        <p:nvSpPr>
          <p:cNvPr id="18" name="TextBox 104">
            <a:extLst>
              <a:ext uri="{FF2B5EF4-FFF2-40B4-BE49-F238E27FC236}">
                <a16:creationId xmlns:a16="http://schemas.microsoft.com/office/drawing/2014/main" id="{69B3A2B8-A7E9-4D74-A317-181D55A6EBC5}"/>
              </a:ext>
            </a:extLst>
          </p:cNvPr>
          <p:cNvSpPr txBox="1"/>
          <p:nvPr/>
        </p:nvSpPr>
        <p:spPr>
          <a:xfrm>
            <a:off x="4307212" y="1627208"/>
            <a:ext cx="2495725" cy="338554"/>
          </a:xfrm>
          <a:prstGeom prst="rect">
            <a:avLst/>
          </a:prstGeom>
          <a:noFill/>
        </p:spPr>
        <p:txBody>
          <a:bodyPr wrap="square" rtlCol="0">
            <a:spAutoFit/>
          </a:bodyPr>
          <a:lstStyle/>
          <a:p>
            <a:pPr algn="r"/>
            <a:r>
              <a:rPr lang="tr-TR" sz="1600" b="1" dirty="0">
                <a:solidFill>
                  <a:schemeClr val="tx2"/>
                </a:solidFill>
              </a:rPr>
              <a:t>Management </a:t>
            </a:r>
            <a:r>
              <a:rPr lang="tr-TR" sz="1600" b="1" dirty="0" err="1">
                <a:solidFill>
                  <a:schemeClr val="tx2"/>
                </a:solidFill>
              </a:rPr>
              <a:t>Capability</a:t>
            </a:r>
            <a:endParaRPr lang="en-US" sz="1600" b="1" dirty="0">
              <a:solidFill>
                <a:schemeClr val="tx2"/>
              </a:solidFill>
            </a:endParaRPr>
          </a:p>
        </p:txBody>
      </p:sp>
      <p:sp>
        <p:nvSpPr>
          <p:cNvPr id="20" name="TextBox 103">
            <a:extLst>
              <a:ext uri="{FF2B5EF4-FFF2-40B4-BE49-F238E27FC236}">
                <a16:creationId xmlns:a16="http://schemas.microsoft.com/office/drawing/2014/main" id="{3AFE54AE-7281-4DD6-B964-5B39B06C01E9}"/>
              </a:ext>
            </a:extLst>
          </p:cNvPr>
          <p:cNvSpPr txBox="1"/>
          <p:nvPr/>
        </p:nvSpPr>
        <p:spPr>
          <a:xfrm>
            <a:off x="2149871" y="2348855"/>
            <a:ext cx="1655745" cy="338554"/>
          </a:xfrm>
          <a:prstGeom prst="rect">
            <a:avLst/>
          </a:prstGeom>
          <a:noFill/>
        </p:spPr>
        <p:txBody>
          <a:bodyPr wrap="square" rtlCol="0">
            <a:spAutoFit/>
          </a:bodyPr>
          <a:lstStyle/>
          <a:p>
            <a:pPr algn="r"/>
            <a:r>
              <a:rPr lang="tr-TR" sz="1600" b="1" dirty="0" err="1">
                <a:solidFill>
                  <a:schemeClr val="tx2"/>
                </a:solidFill>
              </a:rPr>
              <a:t>Asset</a:t>
            </a:r>
            <a:r>
              <a:rPr lang="tr-TR" sz="1600" b="1" dirty="0">
                <a:solidFill>
                  <a:schemeClr val="tx2"/>
                </a:solidFill>
              </a:rPr>
              <a:t> </a:t>
            </a:r>
            <a:r>
              <a:rPr lang="tr-TR" sz="1600" b="1" dirty="0" err="1">
                <a:solidFill>
                  <a:schemeClr val="tx2"/>
                </a:solidFill>
              </a:rPr>
              <a:t>Quality</a:t>
            </a:r>
            <a:endParaRPr lang="en-US" sz="1600" b="1" dirty="0">
              <a:solidFill>
                <a:schemeClr val="tx2"/>
              </a:solidFill>
            </a:endParaRPr>
          </a:p>
        </p:txBody>
      </p:sp>
      <p:sp>
        <p:nvSpPr>
          <p:cNvPr id="21" name="TextBox 102">
            <a:extLst>
              <a:ext uri="{FF2B5EF4-FFF2-40B4-BE49-F238E27FC236}">
                <a16:creationId xmlns:a16="http://schemas.microsoft.com/office/drawing/2014/main" id="{4784BAF0-1FB9-4F07-B437-A8F4D40B2CC8}"/>
              </a:ext>
            </a:extLst>
          </p:cNvPr>
          <p:cNvSpPr txBox="1"/>
          <p:nvPr/>
        </p:nvSpPr>
        <p:spPr>
          <a:xfrm>
            <a:off x="1197868" y="4251232"/>
            <a:ext cx="1977570" cy="338554"/>
          </a:xfrm>
          <a:prstGeom prst="rect">
            <a:avLst/>
          </a:prstGeom>
          <a:noFill/>
        </p:spPr>
        <p:txBody>
          <a:bodyPr wrap="square" rtlCol="0">
            <a:spAutoFit/>
          </a:bodyPr>
          <a:lstStyle/>
          <a:p>
            <a:pPr algn="r"/>
            <a:r>
              <a:rPr lang="tr-TR" sz="1600" b="1" dirty="0" err="1">
                <a:solidFill>
                  <a:schemeClr val="tx2"/>
                </a:solidFill>
              </a:rPr>
              <a:t>Capital</a:t>
            </a:r>
            <a:r>
              <a:rPr lang="tr-TR" sz="1600" b="1" dirty="0">
                <a:solidFill>
                  <a:schemeClr val="tx2"/>
                </a:solidFill>
              </a:rPr>
              <a:t> </a:t>
            </a:r>
            <a:r>
              <a:rPr lang="tr-TR" sz="1600" b="1" dirty="0" err="1">
                <a:solidFill>
                  <a:schemeClr val="tx2"/>
                </a:solidFill>
              </a:rPr>
              <a:t>Adequacy</a:t>
            </a:r>
            <a:endParaRPr lang="en-US" sz="1600" b="1" dirty="0">
              <a:solidFill>
                <a:schemeClr val="tx2"/>
              </a:solidFill>
            </a:endParaRPr>
          </a:p>
        </p:txBody>
      </p:sp>
      <p:pic>
        <p:nvPicPr>
          <p:cNvPr id="22" name="Picture 4" descr="camel png ile ilgili gÃ¶rsel sonucu">
            <a:extLst>
              <a:ext uri="{FF2B5EF4-FFF2-40B4-BE49-F238E27FC236}">
                <a16:creationId xmlns:a16="http://schemas.microsoft.com/office/drawing/2014/main" id="{1FE7D19B-C46B-42E7-96BE-C543ABDB4AD7}"/>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8601396" y="3182617"/>
            <a:ext cx="3472805" cy="2779522"/>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46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scafe Kahve 3'ü 1 Arada 17,5 G - A101">
            <a:extLst>
              <a:ext uri="{FF2B5EF4-FFF2-40B4-BE49-F238E27FC236}">
                <a16:creationId xmlns:a16="http://schemas.microsoft.com/office/drawing/2014/main" id="{378E41CD-E1BA-42EB-BC18-EEFDB4C4E3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3731" y="1201175"/>
            <a:ext cx="5110308" cy="51103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2" descr="vakÄ±flar bankasÄ± amblem ile ilgili gÃ¶rsel sonucu">
            <a:extLst>
              <a:ext uri="{FF2B5EF4-FFF2-40B4-BE49-F238E27FC236}">
                <a16:creationId xmlns:a16="http://schemas.microsoft.com/office/drawing/2014/main" id="{7A7DD44E-66AB-4A37-A18B-675446A4E1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7057" y="2671649"/>
            <a:ext cx="2116120" cy="14392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ziraat bankasÄ± amblem ile ilgili gÃ¶rsel sonucu">
            <a:extLst>
              <a:ext uri="{FF2B5EF4-FFF2-40B4-BE49-F238E27FC236}">
                <a16:creationId xmlns:a16="http://schemas.microsoft.com/office/drawing/2014/main" id="{8BA62D3C-62DF-494C-9F65-7D4224012E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547" t="10949" r="36219" b="11611"/>
          <a:stretch/>
        </p:blipFill>
        <p:spPr bwMode="auto">
          <a:xfrm>
            <a:off x="5003925" y="3756329"/>
            <a:ext cx="1274064" cy="23296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halk bankasÄ± amblem ile ilgili gÃ¶rsel sonucu">
            <a:extLst>
              <a:ext uri="{FF2B5EF4-FFF2-40B4-BE49-F238E27FC236}">
                <a16:creationId xmlns:a16="http://schemas.microsoft.com/office/drawing/2014/main" id="{9D1B4CB0-BE08-434C-B8F7-CD213ECCA1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954" y="903135"/>
            <a:ext cx="1439274" cy="143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2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E0B9BF5-9D2E-4866-91F5-2D872071B1F8}"/>
              </a:ext>
            </a:extLst>
          </p:cNvPr>
          <p:cNvSpPr>
            <a:spLocks noGrp="1"/>
          </p:cNvSpPr>
          <p:nvPr>
            <p:ph type="title"/>
          </p:nvPr>
        </p:nvSpPr>
        <p:spPr>
          <a:xfrm>
            <a:off x="7559812" y="2689934"/>
            <a:ext cx="3572786" cy="2270126"/>
          </a:xfrm>
        </p:spPr>
        <p:txBody>
          <a:bodyPr vert="horz" lIns="91440" tIns="45720" rIns="91440" bIns="45720" rtlCol="0" anchor="b">
            <a:normAutofit/>
          </a:bodyPr>
          <a:lstStyle/>
          <a:p>
            <a:r>
              <a:rPr lang="en-US" sz="1800" b="1" dirty="0" err="1">
                <a:solidFill>
                  <a:srgbClr val="FFFFFF"/>
                </a:solidFill>
              </a:rPr>
              <a:t>Yoğunluk</a:t>
            </a:r>
            <a:r>
              <a:rPr lang="en-US" sz="1800" b="1" dirty="0">
                <a:solidFill>
                  <a:srgbClr val="FFFFFF"/>
                </a:solidFill>
              </a:rPr>
              <a:t> </a:t>
            </a:r>
            <a:r>
              <a:rPr lang="en-US" sz="1800" b="1" dirty="0" err="1">
                <a:solidFill>
                  <a:srgbClr val="FFFFFF"/>
                </a:solidFill>
              </a:rPr>
              <a:t>tabanlı</a:t>
            </a:r>
            <a:br>
              <a:rPr lang="en-US" sz="1800" b="1" dirty="0">
                <a:solidFill>
                  <a:srgbClr val="FFFFFF"/>
                </a:solidFill>
              </a:rPr>
            </a:br>
            <a:br>
              <a:rPr lang="en-US" sz="1800" b="1" dirty="0">
                <a:solidFill>
                  <a:srgbClr val="FFFFFF"/>
                </a:solidFill>
              </a:rPr>
            </a:br>
            <a:r>
              <a:rPr lang="en-US" sz="1800" dirty="0" err="1">
                <a:solidFill>
                  <a:srgbClr val="FFFFFF"/>
                </a:solidFill>
              </a:rPr>
              <a:t>Daha</a:t>
            </a:r>
            <a:r>
              <a:rPr lang="en-US" sz="1800" dirty="0">
                <a:solidFill>
                  <a:srgbClr val="FFFFFF"/>
                </a:solidFill>
              </a:rPr>
              <a:t> </a:t>
            </a:r>
            <a:r>
              <a:rPr lang="en-US" sz="1800" dirty="0" err="1">
                <a:solidFill>
                  <a:srgbClr val="FFFFFF"/>
                </a:solidFill>
              </a:rPr>
              <a:t>düşük</a:t>
            </a:r>
            <a:r>
              <a:rPr lang="en-US" sz="1800" dirty="0">
                <a:solidFill>
                  <a:srgbClr val="FFFFFF"/>
                </a:solidFill>
              </a:rPr>
              <a:t> </a:t>
            </a:r>
            <a:r>
              <a:rPr lang="en-US" sz="1800" dirty="0" err="1">
                <a:solidFill>
                  <a:srgbClr val="FFFFFF"/>
                </a:solidFill>
              </a:rPr>
              <a:t>yoğunluklu</a:t>
            </a:r>
            <a:r>
              <a:rPr lang="en-US" sz="1800" dirty="0">
                <a:solidFill>
                  <a:srgbClr val="FFFFFF"/>
                </a:solidFill>
              </a:rPr>
              <a:t> </a:t>
            </a:r>
            <a:r>
              <a:rPr lang="en-US" sz="1800" dirty="0" err="1">
                <a:solidFill>
                  <a:srgbClr val="FFFFFF"/>
                </a:solidFill>
              </a:rPr>
              <a:t>bölgelerden</a:t>
            </a:r>
            <a:r>
              <a:rPr lang="en-US" sz="1800" dirty="0">
                <a:solidFill>
                  <a:srgbClr val="FFFFFF"/>
                </a:solidFill>
              </a:rPr>
              <a:t> </a:t>
            </a:r>
            <a:r>
              <a:rPr lang="en-US" sz="1800" dirty="0" err="1">
                <a:solidFill>
                  <a:srgbClr val="FFFFFF"/>
                </a:solidFill>
              </a:rPr>
              <a:t>ayrılan</a:t>
            </a:r>
            <a:r>
              <a:rPr lang="en-US" sz="1800" dirty="0">
                <a:solidFill>
                  <a:srgbClr val="FFFFFF"/>
                </a:solidFill>
              </a:rPr>
              <a:t> </a:t>
            </a:r>
            <a:r>
              <a:rPr lang="en-US" sz="1800" dirty="0" err="1">
                <a:solidFill>
                  <a:srgbClr val="FFFFFF"/>
                </a:solidFill>
              </a:rPr>
              <a:t>daha</a:t>
            </a:r>
            <a:r>
              <a:rPr lang="en-US" sz="1800" dirty="0">
                <a:solidFill>
                  <a:srgbClr val="FFFFFF"/>
                </a:solidFill>
              </a:rPr>
              <a:t> </a:t>
            </a:r>
            <a:r>
              <a:rPr lang="en-US" sz="1800" dirty="0" err="1">
                <a:solidFill>
                  <a:srgbClr val="FFFFFF"/>
                </a:solidFill>
              </a:rPr>
              <a:t>yüksek</a:t>
            </a:r>
            <a:r>
              <a:rPr lang="en-US" sz="1800" dirty="0">
                <a:solidFill>
                  <a:srgbClr val="FFFFFF"/>
                </a:solidFill>
              </a:rPr>
              <a:t> </a:t>
            </a:r>
            <a:r>
              <a:rPr lang="en-US" sz="1800" dirty="0" err="1">
                <a:solidFill>
                  <a:srgbClr val="FFFFFF"/>
                </a:solidFill>
              </a:rPr>
              <a:t>yoğunluklu</a:t>
            </a:r>
            <a:r>
              <a:rPr lang="en-US" sz="1800" dirty="0">
                <a:solidFill>
                  <a:srgbClr val="FFFFFF"/>
                </a:solidFill>
              </a:rPr>
              <a:t> </a:t>
            </a:r>
            <a:r>
              <a:rPr lang="en-US" sz="1800" dirty="0" err="1">
                <a:solidFill>
                  <a:srgbClr val="FFFFFF"/>
                </a:solidFill>
              </a:rPr>
              <a:t>noktaların</a:t>
            </a:r>
            <a:r>
              <a:rPr lang="en-US" sz="1800" dirty="0">
                <a:solidFill>
                  <a:srgbClr val="FFFFFF"/>
                </a:solidFill>
              </a:rPr>
              <a:t> </a:t>
            </a:r>
            <a:r>
              <a:rPr lang="en-US" sz="1800" dirty="0" err="1">
                <a:solidFill>
                  <a:srgbClr val="FFFFFF"/>
                </a:solidFill>
              </a:rPr>
              <a:t>bir</a:t>
            </a:r>
            <a:r>
              <a:rPr lang="en-US" sz="1800" dirty="0">
                <a:solidFill>
                  <a:srgbClr val="FFFFFF"/>
                </a:solidFill>
              </a:rPr>
              <a:t> </a:t>
            </a:r>
            <a:r>
              <a:rPr lang="en-US" sz="1800" dirty="0" err="1">
                <a:solidFill>
                  <a:srgbClr val="FFFFFF"/>
                </a:solidFill>
              </a:rPr>
              <a:t>kümesidir</a:t>
            </a:r>
            <a:r>
              <a:rPr lang="en-US" sz="1800" dirty="0">
                <a:solidFill>
                  <a:srgbClr val="FFFFFF"/>
                </a:solidFill>
              </a:rPr>
              <a:t>. </a:t>
            </a:r>
            <a:br>
              <a:rPr lang="tr-TR" sz="1800" dirty="0">
                <a:solidFill>
                  <a:srgbClr val="FFFFFF"/>
                </a:solidFill>
              </a:rPr>
            </a:br>
            <a:br>
              <a:rPr lang="en-US" sz="1800" dirty="0">
                <a:solidFill>
                  <a:srgbClr val="FFFFFF"/>
                </a:solidFill>
              </a:rPr>
            </a:br>
            <a:r>
              <a:rPr lang="en-US" sz="1800" dirty="0" err="1">
                <a:solidFill>
                  <a:srgbClr val="FFFFFF"/>
                </a:solidFill>
              </a:rPr>
              <a:t>Kümeler</a:t>
            </a:r>
            <a:r>
              <a:rPr lang="en-US" sz="1800" dirty="0">
                <a:solidFill>
                  <a:srgbClr val="FFFFFF"/>
                </a:solidFill>
              </a:rPr>
              <a:t>; </a:t>
            </a:r>
            <a:r>
              <a:rPr lang="en-US" sz="1800" dirty="0" err="1">
                <a:solidFill>
                  <a:srgbClr val="FFFFFF"/>
                </a:solidFill>
              </a:rPr>
              <a:t>düzensiz</a:t>
            </a:r>
            <a:r>
              <a:rPr lang="en-US" sz="1800" dirty="0">
                <a:solidFill>
                  <a:srgbClr val="FFFFFF"/>
                </a:solidFill>
              </a:rPr>
              <a:t>, </a:t>
            </a:r>
            <a:r>
              <a:rPr lang="en-US" sz="1800" dirty="0" err="1">
                <a:solidFill>
                  <a:srgbClr val="FFFFFF"/>
                </a:solidFill>
              </a:rPr>
              <a:t>birbirine</a:t>
            </a:r>
            <a:r>
              <a:rPr lang="en-US" sz="1800" dirty="0">
                <a:solidFill>
                  <a:srgbClr val="FFFFFF"/>
                </a:solidFill>
              </a:rPr>
              <a:t> </a:t>
            </a:r>
            <a:r>
              <a:rPr lang="en-US" sz="1800" dirty="0" err="1">
                <a:solidFill>
                  <a:srgbClr val="FFFFFF"/>
                </a:solidFill>
              </a:rPr>
              <a:t>karışmış</a:t>
            </a:r>
            <a:r>
              <a:rPr lang="en-US" sz="1800" dirty="0">
                <a:solidFill>
                  <a:srgbClr val="FFFFFF"/>
                </a:solidFill>
              </a:rPr>
              <a:t> </a:t>
            </a:r>
            <a:r>
              <a:rPr lang="en-US" sz="1800" dirty="0" err="1">
                <a:solidFill>
                  <a:srgbClr val="FFFFFF"/>
                </a:solidFill>
              </a:rPr>
              <a:t>veya</a:t>
            </a:r>
            <a:r>
              <a:rPr lang="en-US" sz="1800" dirty="0">
                <a:solidFill>
                  <a:srgbClr val="FFFFFF"/>
                </a:solidFill>
              </a:rPr>
              <a:t> </a:t>
            </a:r>
            <a:r>
              <a:rPr lang="en-US" sz="1800" dirty="0" err="1">
                <a:solidFill>
                  <a:srgbClr val="FFFFFF"/>
                </a:solidFill>
              </a:rPr>
              <a:t>gürültülü</a:t>
            </a:r>
            <a:r>
              <a:rPr lang="en-US" sz="1800" dirty="0">
                <a:solidFill>
                  <a:srgbClr val="FFFFFF"/>
                </a:solidFill>
              </a:rPr>
              <a:t> </a:t>
            </a:r>
            <a:r>
              <a:rPr lang="en-US" sz="1800" dirty="0" err="1">
                <a:solidFill>
                  <a:srgbClr val="FFFFFF"/>
                </a:solidFill>
              </a:rPr>
              <a:t>olduğunda</a:t>
            </a:r>
            <a:r>
              <a:rPr lang="en-US" sz="1800" dirty="0">
                <a:solidFill>
                  <a:srgbClr val="FFFFFF"/>
                </a:solidFill>
              </a:rPr>
              <a:t> </a:t>
            </a:r>
            <a:r>
              <a:rPr lang="en-US" sz="1800" dirty="0" err="1">
                <a:solidFill>
                  <a:srgbClr val="FFFFFF"/>
                </a:solidFill>
              </a:rPr>
              <a:t>kullanılır</a:t>
            </a:r>
            <a:r>
              <a:rPr lang="en-US" sz="1800" dirty="0">
                <a:solidFill>
                  <a:srgbClr val="FFFFFF"/>
                </a:solidFill>
              </a:rPr>
              <a:t>.</a:t>
            </a:r>
            <a:endParaRPr lang="en-US" sz="1800" b="1" dirty="0">
              <a:solidFill>
                <a:srgbClr val="FFFFFF"/>
              </a:solidFill>
            </a:endParaRPr>
          </a:p>
        </p:txBody>
      </p:sp>
      <p:sp>
        <p:nvSpPr>
          <p:cNvPr id="3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AC3FDCAE-9429-42E6-8F39-EEFC01C26E1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943" r="3" b="7031"/>
          <a:stretch/>
        </p:blipFill>
        <p:spPr>
          <a:xfrm>
            <a:off x="248576" y="1025976"/>
            <a:ext cx="6797168" cy="4232692"/>
          </a:xfrm>
          <a:prstGeom prst="rect">
            <a:avLst/>
          </a:prstGeom>
          <a:solidFill>
            <a:srgbClr val="FFFFFF">
              <a:shade val="85000"/>
            </a:srgbClr>
          </a:solidFill>
        </p:spPr>
      </p:pic>
      <p:sp>
        <p:nvSpPr>
          <p:cNvPr id="3" name="TextBox 2">
            <a:extLst>
              <a:ext uri="{FF2B5EF4-FFF2-40B4-BE49-F238E27FC236}">
                <a16:creationId xmlns:a16="http://schemas.microsoft.com/office/drawing/2014/main" id="{44F94C74-8DD1-4EF5-844C-308851EE0FE3}"/>
              </a:ext>
            </a:extLst>
          </p:cNvPr>
          <p:cNvSpPr txBox="1"/>
          <p:nvPr/>
        </p:nvSpPr>
        <p:spPr>
          <a:xfrm>
            <a:off x="7341704" y="6082748"/>
            <a:ext cx="4050196" cy="400110"/>
          </a:xfrm>
          <a:prstGeom prst="rect">
            <a:avLst/>
          </a:prstGeom>
          <a:noFill/>
        </p:spPr>
        <p:txBody>
          <a:bodyPr wrap="square" rtlCol="0">
            <a:spAutoFit/>
          </a:bodyPr>
          <a:lstStyle/>
          <a:p>
            <a:r>
              <a:rPr lang="tr-TR" sz="1000" dirty="0"/>
              <a:t>Source:</a:t>
            </a:r>
            <a:r>
              <a:rPr lang="en-US" sz="1000" dirty="0">
                <a:hlinkClick r:id="rId3"/>
              </a:rPr>
              <a:t>http://www.ttbilgin.com/2018-2019-guz/veri-bilimine-giris/hafta7/kumeleme-analizi.pdf</a:t>
            </a:r>
            <a:endParaRPr lang="en-US" sz="1000" dirty="0"/>
          </a:p>
        </p:txBody>
      </p:sp>
    </p:spTree>
    <p:extLst>
      <p:ext uri="{BB962C8B-B14F-4D97-AF65-F5344CB8AC3E}">
        <p14:creationId xmlns:p14="http://schemas.microsoft.com/office/powerpoint/2010/main" val="358747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DFCF0CC-B9DC-4984-A387-4499CCC003A2}"/>
              </a:ext>
            </a:extLst>
          </p:cNvPr>
          <p:cNvSpPr>
            <a:spLocks noGrp="1"/>
          </p:cNvSpPr>
          <p:nvPr>
            <p:ph type="title"/>
          </p:nvPr>
        </p:nvSpPr>
        <p:spPr>
          <a:xfrm>
            <a:off x="1510749" y="-1"/>
            <a:ext cx="9844420" cy="1298713"/>
          </a:xfrm>
        </p:spPr>
        <p:txBody>
          <a:bodyPr>
            <a:normAutofit/>
          </a:bodyPr>
          <a:lstStyle/>
          <a:p>
            <a:r>
              <a:rPr lang="tr-TR"/>
              <a:t>3’Ü BİR ARADA</a:t>
            </a:r>
            <a:endParaRPr lang="en-US" dirty="0"/>
          </a:p>
        </p:txBody>
      </p:sp>
      <p:pic>
        <p:nvPicPr>
          <p:cNvPr id="3" name="Picture 2">
            <a:extLst>
              <a:ext uri="{FF2B5EF4-FFF2-40B4-BE49-F238E27FC236}">
                <a16:creationId xmlns:a16="http://schemas.microsoft.com/office/drawing/2014/main" id="{A5D1FA7A-9378-4151-BF11-EEA382C42965}"/>
              </a:ext>
            </a:extLst>
          </p:cNvPr>
          <p:cNvPicPr>
            <a:picLocks noChangeAspect="1"/>
          </p:cNvPicPr>
          <p:nvPr/>
        </p:nvPicPr>
        <p:blipFill>
          <a:blip r:embed="rId2"/>
          <a:stretch>
            <a:fillRect/>
          </a:stretch>
        </p:blipFill>
        <p:spPr>
          <a:xfrm>
            <a:off x="1510749" y="1298712"/>
            <a:ext cx="10010691" cy="1627368"/>
          </a:xfrm>
          <a:prstGeom prst="rect">
            <a:avLst/>
          </a:prstGeom>
        </p:spPr>
      </p:pic>
      <p:pic>
        <p:nvPicPr>
          <p:cNvPr id="4" name="Picture 3">
            <a:extLst>
              <a:ext uri="{FF2B5EF4-FFF2-40B4-BE49-F238E27FC236}">
                <a16:creationId xmlns:a16="http://schemas.microsoft.com/office/drawing/2014/main" id="{2398428B-D22F-4D94-87A4-CFB01FCE0B0B}"/>
              </a:ext>
            </a:extLst>
          </p:cNvPr>
          <p:cNvPicPr>
            <a:picLocks noChangeAspect="1"/>
          </p:cNvPicPr>
          <p:nvPr/>
        </p:nvPicPr>
        <p:blipFill>
          <a:blip r:embed="rId3"/>
          <a:stretch>
            <a:fillRect/>
          </a:stretch>
        </p:blipFill>
        <p:spPr>
          <a:xfrm>
            <a:off x="10539250" y="3611097"/>
            <a:ext cx="222064" cy="276328"/>
          </a:xfrm>
          <a:prstGeom prst="rect">
            <a:avLst/>
          </a:prstGeom>
        </p:spPr>
      </p:pic>
      <p:pic>
        <p:nvPicPr>
          <p:cNvPr id="9" name="Picture 8">
            <a:extLst>
              <a:ext uri="{FF2B5EF4-FFF2-40B4-BE49-F238E27FC236}">
                <a16:creationId xmlns:a16="http://schemas.microsoft.com/office/drawing/2014/main" id="{164CCF89-EC11-4C3A-B712-439C41D0C5FE}"/>
              </a:ext>
            </a:extLst>
          </p:cNvPr>
          <p:cNvPicPr>
            <a:picLocks noChangeAspect="1"/>
          </p:cNvPicPr>
          <p:nvPr/>
        </p:nvPicPr>
        <p:blipFill>
          <a:blip r:embed="rId4"/>
          <a:stretch>
            <a:fillRect/>
          </a:stretch>
        </p:blipFill>
        <p:spPr>
          <a:xfrm>
            <a:off x="4435305" y="4914778"/>
            <a:ext cx="1660695" cy="1646621"/>
          </a:xfrm>
          <a:prstGeom prst="rect">
            <a:avLst/>
          </a:prstGeom>
        </p:spPr>
      </p:pic>
      <p:pic>
        <p:nvPicPr>
          <p:cNvPr id="11" name="Picture 10">
            <a:extLst>
              <a:ext uri="{FF2B5EF4-FFF2-40B4-BE49-F238E27FC236}">
                <a16:creationId xmlns:a16="http://schemas.microsoft.com/office/drawing/2014/main" id="{5759C480-03C8-483C-B6E0-12DF4AC2B027}"/>
              </a:ext>
            </a:extLst>
          </p:cNvPr>
          <p:cNvPicPr>
            <a:picLocks noChangeAspect="1"/>
          </p:cNvPicPr>
          <p:nvPr/>
        </p:nvPicPr>
        <p:blipFill>
          <a:blip r:embed="rId5"/>
          <a:stretch>
            <a:fillRect/>
          </a:stretch>
        </p:blipFill>
        <p:spPr>
          <a:xfrm>
            <a:off x="6722305" y="4907720"/>
            <a:ext cx="3082876" cy="1653679"/>
          </a:xfrm>
          <a:prstGeom prst="rect">
            <a:avLst/>
          </a:prstGeom>
        </p:spPr>
      </p:pic>
      <p:pic>
        <p:nvPicPr>
          <p:cNvPr id="10" name="Picture 9">
            <a:extLst>
              <a:ext uri="{FF2B5EF4-FFF2-40B4-BE49-F238E27FC236}">
                <a16:creationId xmlns:a16="http://schemas.microsoft.com/office/drawing/2014/main" id="{AF8E68AE-7142-4605-8293-0C7A42D8B6DF}"/>
              </a:ext>
            </a:extLst>
          </p:cNvPr>
          <p:cNvPicPr>
            <a:picLocks noChangeAspect="1"/>
          </p:cNvPicPr>
          <p:nvPr/>
        </p:nvPicPr>
        <p:blipFill>
          <a:blip r:embed="rId6"/>
          <a:stretch>
            <a:fillRect/>
          </a:stretch>
        </p:blipFill>
        <p:spPr>
          <a:xfrm>
            <a:off x="2492937" y="3275488"/>
            <a:ext cx="8046313" cy="1223874"/>
          </a:xfrm>
          <a:prstGeom prst="rect">
            <a:avLst/>
          </a:prstGeom>
        </p:spPr>
      </p:pic>
    </p:spTree>
    <p:extLst>
      <p:ext uri="{BB962C8B-B14F-4D97-AF65-F5344CB8AC3E}">
        <p14:creationId xmlns:p14="http://schemas.microsoft.com/office/powerpoint/2010/main" val="179289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93EB6-5840-4C28-8155-04806A79ECAA}"/>
              </a:ext>
            </a:extLst>
          </p:cNvPr>
          <p:cNvSpPr>
            <a:spLocks noGrp="1"/>
          </p:cNvSpPr>
          <p:nvPr>
            <p:ph type="title"/>
          </p:nvPr>
        </p:nvSpPr>
        <p:spPr>
          <a:xfrm>
            <a:off x="1522809" y="0"/>
            <a:ext cx="9832359" cy="1219200"/>
          </a:xfrm>
        </p:spPr>
        <p:txBody>
          <a:bodyPr>
            <a:normAutofit/>
          </a:bodyPr>
          <a:lstStyle/>
          <a:p>
            <a:r>
              <a:rPr lang="tr-TR" dirty="0"/>
              <a:t>3’Ü BİR ARADA</a:t>
            </a:r>
            <a:br>
              <a:rPr lang="tr-TR" dirty="0"/>
            </a:br>
            <a:r>
              <a:rPr lang="tr-TR" sz="2000" dirty="0" err="1"/>
              <a:t>Capital</a:t>
            </a:r>
            <a:r>
              <a:rPr lang="tr-TR" sz="2000" dirty="0"/>
              <a:t> </a:t>
            </a:r>
            <a:r>
              <a:rPr lang="tr-TR" sz="2000" dirty="0" err="1"/>
              <a:t>Adequacy</a:t>
            </a:r>
            <a:endParaRPr lang="en-US" dirty="0"/>
          </a:p>
        </p:txBody>
      </p:sp>
      <p:pic>
        <p:nvPicPr>
          <p:cNvPr id="5" name="Picture 4">
            <a:extLst>
              <a:ext uri="{FF2B5EF4-FFF2-40B4-BE49-F238E27FC236}">
                <a16:creationId xmlns:a16="http://schemas.microsoft.com/office/drawing/2014/main" id="{7F892C5D-EDB6-4468-95D9-5CDC18FCE454}"/>
              </a:ext>
            </a:extLst>
          </p:cNvPr>
          <p:cNvPicPr>
            <a:picLocks noChangeAspect="1"/>
          </p:cNvPicPr>
          <p:nvPr/>
        </p:nvPicPr>
        <p:blipFill>
          <a:blip r:embed="rId2"/>
          <a:stretch>
            <a:fillRect/>
          </a:stretch>
        </p:blipFill>
        <p:spPr>
          <a:xfrm>
            <a:off x="506673" y="1597982"/>
            <a:ext cx="5589327" cy="3165728"/>
          </a:xfrm>
          <a:prstGeom prst="rect">
            <a:avLst/>
          </a:prstGeom>
        </p:spPr>
      </p:pic>
      <p:pic>
        <p:nvPicPr>
          <p:cNvPr id="7" name="Picture 6">
            <a:extLst>
              <a:ext uri="{FF2B5EF4-FFF2-40B4-BE49-F238E27FC236}">
                <a16:creationId xmlns:a16="http://schemas.microsoft.com/office/drawing/2014/main" id="{BCCC4356-A193-4389-BE62-0072DE617D51}"/>
              </a:ext>
            </a:extLst>
          </p:cNvPr>
          <p:cNvPicPr>
            <a:picLocks noChangeAspect="1"/>
          </p:cNvPicPr>
          <p:nvPr/>
        </p:nvPicPr>
        <p:blipFill>
          <a:blip r:embed="rId3"/>
          <a:stretch>
            <a:fillRect/>
          </a:stretch>
        </p:blipFill>
        <p:spPr>
          <a:xfrm>
            <a:off x="6629761" y="1465762"/>
            <a:ext cx="5349803" cy="3372567"/>
          </a:xfrm>
          <a:prstGeom prst="rect">
            <a:avLst/>
          </a:prstGeom>
        </p:spPr>
      </p:pic>
      <p:sp>
        <p:nvSpPr>
          <p:cNvPr id="6" name="TextBox 5">
            <a:extLst>
              <a:ext uri="{FF2B5EF4-FFF2-40B4-BE49-F238E27FC236}">
                <a16:creationId xmlns:a16="http://schemas.microsoft.com/office/drawing/2014/main" id="{B2981B9C-CD97-4F3A-89F7-7E7EAAEBB884}"/>
              </a:ext>
            </a:extLst>
          </p:cNvPr>
          <p:cNvSpPr txBox="1"/>
          <p:nvPr/>
        </p:nvSpPr>
        <p:spPr>
          <a:xfrm>
            <a:off x="2245882" y="1597982"/>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Capital</a:t>
            </a:r>
            <a:r>
              <a:rPr lang="tr-TR" sz="1600" dirty="0">
                <a:solidFill>
                  <a:schemeClr val="bg2">
                    <a:lumMod val="50000"/>
                  </a:schemeClr>
                </a:solidFill>
              </a:rPr>
              <a:t> </a:t>
            </a:r>
            <a:r>
              <a:rPr lang="tr-TR" sz="1600" dirty="0" err="1">
                <a:solidFill>
                  <a:schemeClr val="bg2">
                    <a:lumMod val="50000"/>
                  </a:schemeClr>
                </a:solidFill>
              </a:rPr>
              <a:t>Adequacy</a:t>
            </a:r>
            <a:r>
              <a:rPr lang="tr-TR" sz="1600" dirty="0">
                <a:solidFill>
                  <a:schemeClr val="bg2">
                    <a:lumMod val="50000"/>
                  </a:schemeClr>
                </a:solidFill>
              </a:rPr>
              <a:t> </a:t>
            </a:r>
            <a:r>
              <a:rPr lang="tr-TR" sz="1600" dirty="0" err="1">
                <a:solidFill>
                  <a:schemeClr val="bg2">
                    <a:lumMod val="50000"/>
                  </a:schemeClr>
                </a:solidFill>
              </a:rPr>
              <a:t>Ratio</a:t>
            </a:r>
            <a:endParaRPr lang="en-US" sz="1600" dirty="0">
              <a:solidFill>
                <a:schemeClr val="bg2">
                  <a:lumMod val="50000"/>
                </a:schemeClr>
              </a:solidFill>
            </a:endParaRPr>
          </a:p>
        </p:txBody>
      </p:sp>
      <p:sp>
        <p:nvSpPr>
          <p:cNvPr id="8" name="TextBox 7">
            <a:extLst>
              <a:ext uri="{FF2B5EF4-FFF2-40B4-BE49-F238E27FC236}">
                <a16:creationId xmlns:a16="http://schemas.microsoft.com/office/drawing/2014/main" id="{C1174DC0-6290-4C21-9294-21D73C1159CF}"/>
              </a:ext>
            </a:extLst>
          </p:cNvPr>
          <p:cNvSpPr txBox="1"/>
          <p:nvPr/>
        </p:nvSpPr>
        <p:spPr>
          <a:xfrm>
            <a:off x="7835209" y="1565947"/>
            <a:ext cx="2809600" cy="338554"/>
          </a:xfrm>
          <a:prstGeom prst="rect">
            <a:avLst/>
          </a:prstGeom>
          <a:solidFill>
            <a:schemeClr val="bg1"/>
          </a:solidFill>
        </p:spPr>
        <p:txBody>
          <a:bodyPr wrap="square" rtlCol="0">
            <a:spAutoFit/>
          </a:bodyPr>
          <a:lstStyle/>
          <a:p>
            <a:r>
              <a:rPr lang="tr-TR" sz="1600" dirty="0">
                <a:solidFill>
                  <a:schemeClr val="bg2">
                    <a:lumMod val="50000"/>
                  </a:schemeClr>
                </a:solidFill>
              </a:rPr>
              <a:t>            </a:t>
            </a:r>
            <a:r>
              <a:rPr lang="tr-TR" sz="1600" dirty="0" err="1">
                <a:solidFill>
                  <a:schemeClr val="bg2">
                    <a:lumMod val="50000"/>
                  </a:schemeClr>
                </a:solidFill>
              </a:rPr>
              <a:t>Equity</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82143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3’Ü BİR ARADA</a:t>
            </a:r>
            <a:br>
              <a:rPr lang="tr-TR" dirty="0"/>
            </a:br>
            <a:r>
              <a:rPr lang="tr-TR" sz="2000" dirty="0" err="1"/>
              <a:t>Asset</a:t>
            </a:r>
            <a:r>
              <a:rPr lang="tr-TR" sz="2000" dirty="0"/>
              <a:t> </a:t>
            </a:r>
            <a:r>
              <a:rPr lang="tr-TR" sz="2000" dirty="0" err="1"/>
              <a:t>Quality</a:t>
            </a:r>
            <a:endParaRPr lang="en-US" dirty="0"/>
          </a:p>
        </p:txBody>
      </p:sp>
      <p:pic>
        <p:nvPicPr>
          <p:cNvPr id="7" name="Picture 6">
            <a:extLst>
              <a:ext uri="{FF2B5EF4-FFF2-40B4-BE49-F238E27FC236}">
                <a16:creationId xmlns:a16="http://schemas.microsoft.com/office/drawing/2014/main" id="{157ACD62-7A8C-4197-A653-6E70F783469C}"/>
              </a:ext>
            </a:extLst>
          </p:cNvPr>
          <p:cNvPicPr>
            <a:picLocks noChangeAspect="1"/>
          </p:cNvPicPr>
          <p:nvPr/>
        </p:nvPicPr>
        <p:blipFill>
          <a:blip r:embed="rId2"/>
          <a:stretch>
            <a:fillRect/>
          </a:stretch>
        </p:blipFill>
        <p:spPr>
          <a:xfrm>
            <a:off x="6238966" y="1332966"/>
            <a:ext cx="4572396" cy="2737341"/>
          </a:xfrm>
          <a:prstGeom prst="rect">
            <a:avLst/>
          </a:prstGeom>
        </p:spPr>
      </p:pic>
      <p:pic>
        <p:nvPicPr>
          <p:cNvPr id="9" name="Picture 8">
            <a:extLst>
              <a:ext uri="{FF2B5EF4-FFF2-40B4-BE49-F238E27FC236}">
                <a16:creationId xmlns:a16="http://schemas.microsoft.com/office/drawing/2014/main" id="{BF74ABDD-6916-4380-A7DA-3DB2391AD3DF}"/>
              </a:ext>
            </a:extLst>
          </p:cNvPr>
          <p:cNvPicPr>
            <a:picLocks noChangeAspect="1"/>
          </p:cNvPicPr>
          <p:nvPr/>
        </p:nvPicPr>
        <p:blipFill>
          <a:blip r:embed="rId3"/>
          <a:stretch>
            <a:fillRect/>
          </a:stretch>
        </p:blipFill>
        <p:spPr>
          <a:xfrm>
            <a:off x="3806824" y="4091713"/>
            <a:ext cx="4572396" cy="2737341"/>
          </a:xfrm>
          <a:prstGeom prst="rect">
            <a:avLst/>
          </a:prstGeom>
        </p:spPr>
      </p:pic>
      <p:pic>
        <p:nvPicPr>
          <p:cNvPr id="13" name="Picture 12">
            <a:extLst>
              <a:ext uri="{FF2B5EF4-FFF2-40B4-BE49-F238E27FC236}">
                <a16:creationId xmlns:a16="http://schemas.microsoft.com/office/drawing/2014/main" id="{50CBD447-6C42-4A4A-9884-37D4AF6F3F1F}"/>
              </a:ext>
            </a:extLst>
          </p:cNvPr>
          <p:cNvPicPr>
            <a:picLocks noChangeAspect="1"/>
          </p:cNvPicPr>
          <p:nvPr/>
        </p:nvPicPr>
        <p:blipFill>
          <a:blip r:embed="rId4"/>
          <a:stretch>
            <a:fillRect/>
          </a:stretch>
        </p:blipFill>
        <p:spPr>
          <a:xfrm>
            <a:off x="729718" y="1514897"/>
            <a:ext cx="4572396" cy="2737341"/>
          </a:xfrm>
          <a:prstGeom prst="rect">
            <a:avLst/>
          </a:prstGeom>
        </p:spPr>
      </p:pic>
      <p:sp>
        <p:nvSpPr>
          <p:cNvPr id="6" name="TextBox 5">
            <a:extLst>
              <a:ext uri="{FF2B5EF4-FFF2-40B4-BE49-F238E27FC236}">
                <a16:creationId xmlns:a16="http://schemas.microsoft.com/office/drawing/2014/main" id="{4220BA03-BB19-4DEF-AC7D-58678E02ABCC}"/>
              </a:ext>
            </a:extLst>
          </p:cNvPr>
          <p:cNvSpPr txBox="1"/>
          <p:nvPr/>
        </p:nvSpPr>
        <p:spPr>
          <a:xfrm>
            <a:off x="2296964" y="1574188"/>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NPL </a:t>
            </a:r>
            <a:r>
              <a:rPr lang="tr-TR" sz="1600" dirty="0" err="1">
                <a:solidFill>
                  <a:schemeClr val="bg2">
                    <a:lumMod val="50000"/>
                  </a:schemeClr>
                </a:solidFill>
              </a:rPr>
              <a:t>Percentage</a:t>
            </a:r>
            <a:endParaRPr lang="en-US" sz="1600" dirty="0">
              <a:solidFill>
                <a:schemeClr val="bg2">
                  <a:lumMod val="50000"/>
                </a:schemeClr>
              </a:solidFill>
            </a:endParaRPr>
          </a:p>
        </p:txBody>
      </p:sp>
      <p:sp>
        <p:nvSpPr>
          <p:cNvPr id="8" name="TextBox 7">
            <a:extLst>
              <a:ext uri="{FF2B5EF4-FFF2-40B4-BE49-F238E27FC236}">
                <a16:creationId xmlns:a16="http://schemas.microsoft.com/office/drawing/2014/main" id="{BA558DD7-D1BD-40A2-ACCF-D94B97AE02AD}"/>
              </a:ext>
            </a:extLst>
          </p:cNvPr>
          <p:cNvSpPr txBox="1"/>
          <p:nvPr/>
        </p:nvSpPr>
        <p:spPr>
          <a:xfrm>
            <a:off x="7292531" y="1332966"/>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10" name="TextBox 9">
            <a:extLst>
              <a:ext uri="{FF2B5EF4-FFF2-40B4-BE49-F238E27FC236}">
                <a16:creationId xmlns:a16="http://schemas.microsoft.com/office/drawing/2014/main" id="{D2D5E8C7-0826-49CC-BF39-929FA3EE712A}"/>
              </a:ext>
            </a:extLst>
          </p:cNvPr>
          <p:cNvSpPr txBox="1"/>
          <p:nvPr/>
        </p:nvSpPr>
        <p:spPr>
          <a:xfrm>
            <a:off x="4860389" y="4091713"/>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Tree>
    <p:extLst>
      <p:ext uri="{BB962C8B-B14F-4D97-AF65-F5344CB8AC3E}">
        <p14:creationId xmlns:p14="http://schemas.microsoft.com/office/powerpoint/2010/main" val="189884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3’Ü BİR ARADA</a:t>
            </a:r>
            <a:br>
              <a:rPr lang="tr-TR" dirty="0"/>
            </a:br>
            <a:r>
              <a:rPr lang="tr-TR" sz="2000" dirty="0"/>
              <a:t>Management </a:t>
            </a:r>
            <a:r>
              <a:rPr lang="tr-TR" sz="2000" dirty="0" err="1"/>
              <a:t>Quality</a:t>
            </a:r>
            <a:endParaRPr lang="en-US" dirty="0"/>
          </a:p>
        </p:txBody>
      </p:sp>
      <p:pic>
        <p:nvPicPr>
          <p:cNvPr id="2" name="Picture 1">
            <a:extLst>
              <a:ext uri="{FF2B5EF4-FFF2-40B4-BE49-F238E27FC236}">
                <a16:creationId xmlns:a16="http://schemas.microsoft.com/office/drawing/2014/main" id="{4E10339E-1821-4661-80D2-014382861DBA}"/>
              </a:ext>
            </a:extLst>
          </p:cNvPr>
          <p:cNvPicPr>
            <a:picLocks noChangeAspect="1"/>
          </p:cNvPicPr>
          <p:nvPr/>
        </p:nvPicPr>
        <p:blipFill>
          <a:blip r:embed="rId2"/>
          <a:stretch>
            <a:fillRect/>
          </a:stretch>
        </p:blipFill>
        <p:spPr>
          <a:xfrm>
            <a:off x="2860567" y="1672608"/>
            <a:ext cx="6791003" cy="4122334"/>
          </a:xfrm>
          <a:prstGeom prst="rect">
            <a:avLst/>
          </a:prstGeom>
        </p:spPr>
      </p:pic>
      <p:sp>
        <p:nvSpPr>
          <p:cNvPr id="5" name="TextBox 4">
            <a:extLst>
              <a:ext uri="{FF2B5EF4-FFF2-40B4-BE49-F238E27FC236}">
                <a16:creationId xmlns:a16="http://schemas.microsoft.com/office/drawing/2014/main" id="{48D1E336-6BAD-42D9-992D-7C4E505F980B}"/>
              </a:ext>
            </a:extLst>
          </p:cNvPr>
          <p:cNvSpPr txBox="1"/>
          <p:nvPr/>
        </p:nvSpPr>
        <p:spPr>
          <a:xfrm>
            <a:off x="4639823" y="1752666"/>
            <a:ext cx="3758741" cy="338554"/>
          </a:xfrm>
          <a:prstGeom prst="rect">
            <a:avLst/>
          </a:prstGeom>
          <a:solidFill>
            <a:schemeClr val="bg1"/>
          </a:solidFill>
        </p:spPr>
        <p:txBody>
          <a:bodyPr wrap="square" rtlCol="0">
            <a:spAutoFit/>
          </a:bodyPr>
          <a:lstStyle/>
          <a:p>
            <a:r>
              <a:rPr lang="tr-TR" sz="1600" dirty="0">
                <a:solidFill>
                  <a:schemeClr val="bg2">
                    <a:lumMod val="50000"/>
                  </a:schemeClr>
                </a:solidFill>
              </a:rPr>
              <a:t>Net Profit/Total </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Employees</a:t>
            </a:r>
            <a:endParaRPr lang="en-US" sz="1600" dirty="0">
              <a:solidFill>
                <a:schemeClr val="bg2">
                  <a:lumMod val="50000"/>
                </a:schemeClr>
              </a:solidFill>
            </a:endParaRPr>
          </a:p>
        </p:txBody>
      </p:sp>
    </p:spTree>
    <p:extLst>
      <p:ext uri="{BB962C8B-B14F-4D97-AF65-F5344CB8AC3E}">
        <p14:creationId xmlns:p14="http://schemas.microsoft.com/office/powerpoint/2010/main" val="412171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3’Ü BİR ARADA</a:t>
            </a:r>
            <a:br>
              <a:rPr lang="tr-TR" dirty="0"/>
            </a:br>
            <a:r>
              <a:rPr lang="tr-TR" sz="2000" dirty="0" err="1"/>
              <a:t>Profitability</a:t>
            </a:r>
            <a:endParaRPr lang="en-US" dirty="0"/>
          </a:p>
        </p:txBody>
      </p:sp>
      <p:pic>
        <p:nvPicPr>
          <p:cNvPr id="3" name="Picture 2">
            <a:extLst>
              <a:ext uri="{FF2B5EF4-FFF2-40B4-BE49-F238E27FC236}">
                <a16:creationId xmlns:a16="http://schemas.microsoft.com/office/drawing/2014/main" id="{AA84DA49-50E8-47F0-AE7D-9F9CBADEEB25}"/>
              </a:ext>
            </a:extLst>
          </p:cNvPr>
          <p:cNvPicPr>
            <a:picLocks noChangeAspect="1"/>
          </p:cNvPicPr>
          <p:nvPr/>
        </p:nvPicPr>
        <p:blipFill>
          <a:blip r:embed="rId2"/>
          <a:stretch>
            <a:fillRect/>
          </a:stretch>
        </p:blipFill>
        <p:spPr>
          <a:xfrm>
            <a:off x="400558" y="1699084"/>
            <a:ext cx="5817120" cy="3482516"/>
          </a:xfrm>
          <a:prstGeom prst="rect">
            <a:avLst/>
          </a:prstGeom>
        </p:spPr>
      </p:pic>
      <p:pic>
        <p:nvPicPr>
          <p:cNvPr id="7" name="Picture 6">
            <a:extLst>
              <a:ext uri="{FF2B5EF4-FFF2-40B4-BE49-F238E27FC236}">
                <a16:creationId xmlns:a16="http://schemas.microsoft.com/office/drawing/2014/main" id="{78530BDC-E895-42C4-848C-1C976EBFDD2E}"/>
              </a:ext>
            </a:extLst>
          </p:cNvPr>
          <p:cNvPicPr>
            <a:picLocks noChangeAspect="1"/>
          </p:cNvPicPr>
          <p:nvPr/>
        </p:nvPicPr>
        <p:blipFill>
          <a:blip r:embed="rId3"/>
          <a:stretch>
            <a:fillRect/>
          </a:stretch>
        </p:blipFill>
        <p:spPr>
          <a:xfrm>
            <a:off x="6615452" y="1826832"/>
            <a:ext cx="5352454" cy="3204336"/>
          </a:xfrm>
          <a:prstGeom prst="rect">
            <a:avLst/>
          </a:prstGeom>
        </p:spPr>
      </p:pic>
      <p:sp>
        <p:nvSpPr>
          <p:cNvPr id="5" name="TextBox 4">
            <a:extLst>
              <a:ext uri="{FF2B5EF4-FFF2-40B4-BE49-F238E27FC236}">
                <a16:creationId xmlns:a16="http://schemas.microsoft.com/office/drawing/2014/main" id="{3546CFCA-B947-4D64-A15C-E09EB170A05A}"/>
              </a:ext>
            </a:extLst>
          </p:cNvPr>
          <p:cNvSpPr txBox="1"/>
          <p:nvPr/>
        </p:nvSpPr>
        <p:spPr>
          <a:xfrm>
            <a:off x="2195756" y="1826832"/>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ROA</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4023C4E4-3D12-4511-A5D0-EF1B62D4BD66}"/>
              </a:ext>
            </a:extLst>
          </p:cNvPr>
          <p:cNvSpPr txBox="1"/>
          <p:nvPr/>
        </p:nvSpPr>
        <p:spPr>
          <a:xfrm>
            <a:off x="8059046" y="1882612"/>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Average</a:t>
            </a:r>
            <a:r>
              <a:rPr lang="tr-TR" sz="1600" dirty="0">
                <a:solidFill>
                  <a:schemeClr val="bg2">
                    <a:lumMod val="50000"/>
                  </a:schemeClr>
                </a:solidFill>
              </a:rPr>
              <a:t> ROE</a:t>
            </a:r>
            <a:endParaRPr lang="en-US" sz="1600" dirty="0">
              <a:solidFill>
                <a:schemeClr val="bg2">
                  <a:lumMod val="50000"/>
                </a:schemeClr>
              </a:solidFill>
            </a:endParaRPr>
          </a:p>
        </p:txBody>
      </p:sp>
    </p:spTree>
    <p:extLst>
      <p:ext uri="{BB962C8B-B14F-4D97-AF65-F5344CB8AC3E}">
        <p14:creationId xmlns:p14="http://schemas.microsoft.com/office/powerpoint/2010/main" val="21764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10749" y="-1"/>
            <a:ext cx="9844420" cy="1298713"/>
          </a:xfrm>
        </p:spPr>
        <p:txBody>
          <a:bodyPr>
            <a:normAutofit/>
          </a:bodyPr>
          <a:lstStyle/>
          <a:p>
            <a:r>
              <a:rPr lang="tr-TR" dirty="0"/>
              <a:t>3’Ü BİR ARADA</a:t>
            </a:r>
            <a:br>
              <a:rPr lang="tr-TR" dirty="0"/>
            </a:br>
            <a:r>
              <a:rPr lang="tr-TR" sz="2000" dirty="0" err="1"/>
              <a:t>Liquidity</a:t>
            </a:r>
            <a:endParaRPr lang="en-US" dirty="0"/>
          </a:p>
        </p:txBody>
      </p:sp>
      <p:pic>
        <p:nvPicPr>
          <p:cNvPr id="2" name="Picture 1">
            <a:extLst>
              <a:ext uri="{FF2B5EF4-FFF2-40B4-BE49-F238E27FC236}">
                <a16:creationId xmlns:a16="http://schemas.microsoft.com/office/drawing/2014/main" id="{9B6A40E9-A739-4B7B-A1C8-C7BA51C34BAD}"/>
              </a:ext>
            </a:extLst>
          </p:cNvPr>
          <p:cNvPicPr>
            <a:picLocks noChangeAspect="1"/>
          </p:cNvPicPr>
          <p:nvPr/>
        </p:nvPicPr>
        <p:blipFill>
          <a:blip r:embed="rId2"/>
          <a:stretch>
            <a:fillRect/>
          </a:stretch>
        </p:blipFill>
        <p:spPr>
          <a:xfrm>
            <a:off x="346974" y="1639669"/>
            <a:ext cx="5749026" cy="3578662"/>
          </a:xfrm>
          <a:prstGeom prst="rect">
            <a:avLst/>
          </a:prstGeom>
        </p:spPr>
      </p:pic>
      <p:pic>
        <p:nvPicPr>
          <p:cNvPr id="3" name="Picture 2">
            <a:extLst>
              <a:ext uri="{FF2B5EF4-FFF2-40B4-BE49-F238E27FC236}">
                <a16:creationId xmlns:a16="http://schemas.microsoft.com/office/drawing/2014/main" id="{AAD7A044-94CD-4DB9-8A0E-4C2C7793D98E}"/>
              </a:ext>
            </a:extLst>
          </p:cNvPr>
          <p:cNvPicPr>
            <a:picLocks noChangeAspect="1"/>
          </p:cNvPicPr>
          <p:nvPr/>
        </p:nvPicPr>
        <p:blipFill>
          <a:blip r:embed="rId3"/>
          <a:stretch>
            <a:fillRect/>
          </a:stretch>
        </p:blipFill>
        <p:spPr>
          <a:xfrm>
            <a:off x="6096000" y="1639669"/>
            <a:ext cx="6149955" cy="3578662"/>
          </a:xfrm>
          <a:prstGeom prst="rect">
            <a:avLst/>
          </a:prstGeom>
        </p:spPr>
      </p:pic>
      <p:sp>
        <p:nvSpPr>
          <p:cNvPr id="5" name="TextBox 4">
            <a:extLst>
              <a:ext uri="{FF2B5EF4-FFF2-40B4-BE49-F238E27FC236}">
                <a16:creationId xmlns:a16="http://schemas.microsoft.com/office/drawing/2014/main" id="{A67679C9-499F-4CBE-B5F9-C86EFBABF9A6}"/>
              </a:ext>
            </a:extLst>
          </p:cNvPr>
          <p:cNvSpPr txBox="1"/>
          <p:nvPr/>
        </p:nvSpPr>
        <p:spPr>
          <a:xfrm>
            <a:off x="1988854" y="1713335"/>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E4AEBE3D-1487-4D1C-B725-8BA02D73A747}"/>
              </a:ext>
            </a:extLst>
          </p:cNvPr>
          <p:cNvSpPr txBox="1"/>
          <p:nvPr/>
        </p:nvSpPr>
        <p:spPr>
          <a:xfrm>
            <a:off x="7737879" y="1639669"/>
            <a:ext cx="3334311"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a:t>
            </a:r>
            <a:r>
              <a:rPr lang="tr-TR" sz="1600" dirty="0" err="1">
                <a:solidFill>
                  <a:schemeClr val="bg2">
                    <a:lumMod val="50000"/>
                  </a:schemeClr>
                </a:solidFill>
              </a:rPr>
              <a:t>Short-Term</a:t>
            </a:r>
            <a:r>
              <a:rPr lang="tr-TR" sz="1600" dirty="0">
                <a:solidFill>
                  <a:schemeClr val="bg2">
                    <a:lumMod val="50000"/>
                  </a:schemeClr>
                </a:solidFill>
              </a:rPr>
              <a:t>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305976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3B95-86B5-4F6F-8F5F-B7BE7652CE9C}"/>
              </a:ext>
            </a:extLst>
          </p:cNvPr>
          <p:cNvSpPr>
            <a:spLocks noGrp="1"/>
          </p:cNvSpPr>
          <p:nvPr>
            <p:ph type="title"/>
          </p:nvPr>
        </p:nvSpPr>
        <p:spPr/>
        <p:txBody>
          <a:bodyPr/>
          <a:lstStyle/>
          <a:p>
            <a:r>
              <a:rPr lang="tr-TR" dirty="0"/>
              <a:t>3’Ü BİR ARADA</a:t>
            </a:r>
            <a:endParaRPr lang="en-US" dirty="0"/>
          </a:p>
        </p:txBody>
      </p:sp>
      <p:graphicFrame>
        <p:nvGraphicFramePr>
          <p:cNvPr id="6" name="Chart 5">
            <a:extLst>
              <a:ext uri="{FF2B5EF4-FFF2-40B4-BE49-F238E27FC236}">
                <a16:creationId xmlns:a16="http://schemas.microsoft.com/office/drawing/2014/main" id="{3CE9E02B-6C25-459E-BF69-7F968662EC14}"/>
              </a:ext>
            </a:extLst>
          </p:cNvPr>
          <p:cNvGraphicFramePr>
            <a:graphicFrameLocks/>
          </p:cNvGraphicFramePr>
          <p:nvPr/>
        </p:nvGraphicFramePr>
        <p:xfrm>
          <a:off x="314960" y="1375287"/>
          <a:ext cx="11663680" cy="512711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Rounded Corners 6">
            <a:extLst>
              <a:ext uri="{FF2B5EF4-FFF2-40B4-BE49-F238E27FC236}">
                <a16:creationId xmlns:a16="http://schemas.microsoft.com/office/drawing/2014/main" id="{337AF283-BB24-4446-81F5-7375E8046288}"/>
              </a:ext>
            </a:extLst>
          </p:cNvPr>
          <p:cNvSpPr/>
          <p:nvPr/>
        </p:nvSpPr>
        <p:spPr>
          <a:xfrm>
            <a:off x="8371641" y="3932807"/>
            <a:ext cx="1482573" cy="763655"/>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49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034F1-103C-44C4-A041-C9CE551B3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0CB710-A6E6-4F84-8112-B28FB809E74F}"/>
              </a:ext>
            </a:extLst>
          </p:cNvPr>
          <p:cNvSpPr>
            <a:spLocks noGrp="1"/>
          </p:cNvSpPr>
          <p:nvPr>
            <p:ph sz="half" idx="2"/>
          </p:nvPr>
        </p:nvSpPr>
        <p:spPr/>
        <p:txBody>
          <a:bodyPr/>
          <a:lstStyle/>
          <a:p>
            <a:endParaRPr lang="en-US"/>
          </a:p>
        </p:txBody>
      </p:sp>
      <p:pic>
        <p:nvPicPr>
          <p:cNvPr id="2050" name="Picture 2" descr="4 büyükler arasındaki unutulmayan transfer çalımları!">
            <a:extLst>
              <a:ext uri="{FF2B5EF4-FFF2-40B4-BE49-F238E27FC236}">
                <a16:creationId xmlns:a16="http://schemas.microsoft.com/office/drawing/2014/main" id="{50E974E5-315A-4E3C-9458-707DA5DF1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811000" cy="6643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kbank amblem ile ilgili gÃ¶rsel sonucu">
            <a:extLst>
              <a:ext uri="{FF2B5EF4-FFF2-40B4-BE49-F238E27FC236}">
                <a16:creationId xmlns:a16="http://schemas.microsoft.com/office/drawing/2014/main" id="{07B11934-5687-4E20-944C-D701795E8A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385392"/>
            <a:ext cx="2667000" cy="794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yapı kredi logo ile ilgili görsel sonucu">
            <a:extLst>
              <a:ext uri="{FF2B5EF4-FFF2-40B4-BE49-F238E27FC236}">
                <a16:creationId xmlns:a16="http://schemas.microsoft.com/office/drawing/2014/main" id="{DA415A87-5ADE-4B16-8644-45335A7B8A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8063" y="2403699"/>
            <a:ext cx="3213651" cy="11292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Ä°lgili resim">
            <a:extLst>
              <a:ext uri="{FF2B5EF4-FFF2-40B4-BE49-F238E27FC236}">
                <a16:creationId xmlns:a16="http://schemas.microsoft.com/office/drawing/2014/main" id="{E24B78C3-8B6A-4931-A8C7-5984EBA11CF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92" t="7754" r="30040" b="5530"/>
          <a:stretch/>
        </p:blipFill>
        <p:spPr bwMode="auto">
          <a:xfrm>
            <a:off x="7008640" y="2237811"/>
            <a:ext cx="1531765" cy="18102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Å bankasÄ± amblemi ile ilgili gÃ¶rsel sonucu">
            <a:extLst>
              <a:ext uri="{FF2B5EF4-FFF2-40B4-BE49-F238E27FC236}">
                <a16:creationId xmlns:a16="http://schemas.microsoft.com/office/drawing/2014/main" id="{4D267BAD-B19D-43CD-8FE3-90B62DD1937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801" t="13122" r="21911" b="18151"/>
          <a:stretch/>
        </p:blipFill>
        <p:spPr bwMode="auto">
          <a:xfrm>
            <a:off x="836833" y="1763768"/>
            <a:ext cx="1274523" cy="22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45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B4BA60-BDA0-4D63-960B-C89DE461F755}"/>
              </a:ext>
            </a:extLst>
          </p:cNvPr>
          <p:cNvSpPr>
            <a:spLocks noGrp="1"/>
          </p:cNvSpPr>
          <p:nvPr>
            <p:ph type="title"/>
          </p:nvPr>
        </p:nvSpPr>
        <p:spPr>
          <a:xfrm>
            <a:off x="1510749" y="0"/>
            <a:ext cx="9844420" cy="1179443"/>
          </a:xfrm>
        </p:spPr>
        <p:txBody>
          <a:bodyPr>
            <a:normAutofit/>
          </a:bodyPr>
          <a:lstStyle/>
          <a:p>
            <a:r>
              <a:rPr lang="tr-TR" dirty="0"/>
              <a:t>4 BÜYÜKLER</a:t>
            </a:r>
            <a:endParaRPr lang="en-US" dirty="0"/>
          </a:p>
        </p:txBody>
      </p:sp>
      <p:pic>
        <p:nvPicPr>
          <p:cNvPr id="2" name="Picture 1">
            <a:extLst>
              <a:ext uri="{FF2B5EF4-FFF2-40B4-BE49-F238E27FC236}">
                <a16:creationId xmlns:a16="http://schemas.microsoft.com/office/drawing/2014/main" id="{593CD2D4-60CD-4A40-A3FE-A40EF71CB261}"/>
              </a:ext>
            </a:extLst>
          </p:cNvPr>
          <p:cNvPicPr>
            <a:picLocks noChangeAspect="1"/>
          </p:cNvPicPr>
          <p:nvPr/>
        </p:nvPicPr>
        <p:blipFill>
          <a:blip r:embed="rId2"/>
          <a:stretch>
            <a:fillRect/>
          </a:stretch>
        </p:blipFill>
        <p:spPr>
          <a:xfrm>
            <a:off x="1510749" y="1283731"/>
            <a:ext cx="10001416" cy="1768958"/>
          </a:xfrm>
          <a:prstGeom prst="rect">
            <a:avLst/>
          </a:prstGeom>
        </p:spPr>
      </p:pic>
      <p:pic>
        <p:nvPicPr>
          <p:cNvPr id="8" name="Picture 7">
            <a:extLst>
              <a:ext uri="{FF2B5EF4-FFF2-40B4-BE49-F238E27FC236}">
                <a16:creationId xmlns:a16="http://schemas.microsoft.com/office/drawing/2014/main" id="{80F326AB-8F4E-48C7-B12F-1A79A565669A}"/>
              </a:ext>
            </a:extLst>
          </p:cNvPr>
          <p:cNvPicPr>
            <a:picLocks noChangeAspect="1"/>
          </p:cNvPicPr>
          <p:nvPr/>
        </p:nvPicPr>
        <p:blipFill>
          <a:blip r:embed="rId3"/>
          <a:stretch>
            <a:fillRect/>
          </a:stretch>
        </p:blipFill>
        <p:spPr>
          <a:xfrm>
            <a:off x="10096766" y="4363866"/>
            <a:ext cx="194651" cy="242216"/>
          </a:xfrm>
          <a:prstGeom prst="rect">
            <a:avLst/>
          </a:prstGeom>
        </p:spPr>
      </p:pic>
      <p:pic>
        <p:nvPicPr>
          <p:cNvPr id="9" name="Picture 8">
            <a:extLst>
              <a:ext uri="{FF2B5EF4-FFF2-40B4-BE49-F238E27FC236}">
                <a16:creationId xmlns:a16="http://schemas.microsoft.com/office/drawing/2014/main" id="{7C0E63CF-7056-4724-A74F-7E723BBE5C0B}"/>
              </a:ext>
            </a:extLst>
          </p:cNvPr>
          <p:cNvPicPr>
            <a:picLocks noChangeAspect="1"/>
          </p:cNvPicPr>
          <p:nvPr/>
        </p:nvPicPr>
        <p:blipFill>
          <a:blip r:embed="rId4"/>
          <a:stretch>
            <a:fillRect/>
          </a:stretch>
        </p:blipFill>
        <p:spPr>
          <a:xfrm>
            <a:off x="4308695" y="4914778"/>
            <a:ext cx="1660695" cy="1646621"/>
          </a:xfrm>
          <a:prstGeom prst="rect">
            <a:avLst/>
          </a:prstGeom>
        </p:spPr>
      </p:pic>
      <p:pic>
        <p:nvPicPr>
          <p:cNvPr id="10" name="Picture 9">
            <a:extLst>
              <a:ext uri="{FF2B5EF4-FFF2-40B4-BE49-F238E27FC236}">
                <a16:creationId xmlns:a16="http://schemas.microsoft.com/office/drawing/2014/main" id="{2F0B1A16-21BC-41C1-9436-35A594E547A0}"/>
              </a:ext>
            </a:extLst>
          </p:cNvPr>
          <p:cNvPicPr>
            <a:picLocks noChangeAspect="1"/>
          </p:cNvPicPr>
          <p:nvPr/>
        </p:nvPicPr>
        <p:blipFill>
          <a:blip r:embed="rId5"/>
          <a:stretch>
            <a:fillRect/>
          </a:stretch>
        </p:blipFill>
        <p:spPr>
          <a:xfrm>
            <a:off x="6222612" y="4852263"/>
            <a:ext cx="4933950" cy="1771650"/>
          </a:xfrm>
          <a:prstGeom prst="rect">
            <a:avLst/>
          </a:prstGeom>
        </p:spPr>
      </p:pic>
      <p:pic>
        <p:nvPicPr>
          <p:cNvPr id="7" name="Picture 6">
            <a:extLst>
              <a:ext uri="{FF2B5EF4-FFF2-40B4-BE49-F238E27FC236}">
                <a16:creationId xmlns:a16="http://schemas.microsoft.com/office/drawing/2014/main" id="{FC417B2E-7B9D-458B-AE83-CA089744CBEB}"/>
              </a:ext>
            </a:extLst>
          </p:cNvPr>
          <p:cNvPicPr>
            <a:picLocks noChangeAspect="1"/>
          </p:cNvPicPr>
          <p:nvPr/>
        </p:nvPicPr>
        <p:blipFill>
          <a:blip r:embed="rId6"/>
          <a:stretch>
            <a:fillRect/>
          </a:stretch>
        </p:blipFill>
        <p:spPr>
          <a:xfrm>
            <a:off x="2348457" y="3097909"/>
            <a:ext cx="7748309" cy="1646620"/>
          </a:xfrm>
          <a:prstGeom prst="rect">
            <a:avLst/>
          </a:prstGeom>
        </p:spPr>
      </p:pic>
    </p:spTree>
    <p:extLst>
      <p:ext uri="{BB962C8B-B14F-4D97-AF65-F5344CB8AC3E}">
        <p14:creationId xmlns:p14="http://schemas.microsoft.com/office/powerpoint/2010/main" val="279400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4 BÜYÜKLER</a:t>
            </a:r>
            <a:br>
              <a:rPr lang="tr-TR" dirty="0"/>
            </a:br>
            <a:r>
              <a:rPr lang="tr-TR" sz="2000" dirty="0" err="1"/>
              <a:t>Capital</a:t>
            </a:r>
            <a:r>
              <a:rPr lang="tr-TR" sz="2000" dirty="0"/>
              <a:t> </a:t>
            </a:r>
            <a:r>
              <a:rPr lang="tr-TR" sz="2000" dirty="0" err="1"/>
              <a:t>Adequacy</a:t>
            </a:r>
            <a:endParaRPr lang="en-US" dirty="0"/>
          </a:p>
        </p:txBody>
      </p:sp>
      <p:pic>
        <p:nvPicPr>
          <p:cNvPr id="10" name="Picture 9">
            <a:extLst>
              <a:ext uri="{FF2B5EF4-FFF2-40B4-BE49-F238E27FC236}">
                <a16:creationId xmlns:a16="http://schemas.microsoft.com/office/drawing/2014/main" id="{06C010BC-9AF7-4AE4-B33C-AD6070323616}"/>
              </a:ext>
            </a:extLst>
          </p:cNvPr>
          <p:cNvPicPr>
            <a:picLocks noChangeAspect="1"/>
          </p:cNvPicPr>
          <p:nvPr/>
        </p:nvPicPr>
        <p:blipFill>
          <a:blip r:embed="rId2"/>
          <a:stretch>
            <a:fillRect/>
          </a:stretch>
        </p:blipFill>
        <p:spPr>
          <a:xfrm>
            <a:off x="219630" y="1639670"/>
            <a:ext cx="6004708" cy="3514648"/>
          </a:xfrm>
          <a:prstGeom prst="rect">
            <a:avLst/>
          </a:prstGeom>
        </p:spPr>
      </p:pic>
      <p:pic>
        <p:nvPicPr>
          <p:cNvPr id="14" name="Picture 13">
            <a:extLst>
              <a:ext uri="{FF2B5EF4-FFF2-40B4-BE49-F238E27FC236}">
                <a16:creationId xmlns:a16="http://schemas.microsoft.com/office/drawing/2014/main" id="{20910AE2-39CE-46A8-BD17-530DA5DB683C}"/>
              </a:ext>
            </a:extLst>
          </p:cNvPr>
          <p:cNvPicPr>
            <a:picLocks noChangeAspect="1"/>
          </p:cNvPicPr>
          <p:nvPr/>
        </p:nvPicPr>
        <p:blipFill>
          <a:blip r:embed="rId3"/>
          <a:stretch>
            <a:fillRect/>
          </a:stretch>
        </p:blipFill>
        <p:spPr>
          <a:xfrm>
            <a:off x="6413969" y="1639669"/>
            <a:ext cx="6114818" cy="3578662"/>
          </a:xfrm>
          <a:prstGeom prst="rect">
            <a:avLst/>
          </a:prstGeom>
        </p:spPr>
      </p:pic>
      <p:sp>
        <p:nvSpPr>
          <p:cNvPr id="6" name="TextBox 5">
            <a:extLst>
              <a:ext uri="{FF2B5EF4-FFF2-40B4-BE49-F238E27FC236}">
                <a16:creationId xmlns:a16="http://schemas.microsoft.com/office/drawing/2014/main" id="{F24C5441-6C9F-4E80-9C6F-794C5180001D}"/>
              </a:ext>
            </a:extLst>
          </p:cNvPr>
          <p:cNvSpPr txBox="1"/>
          <p:nvPr/>
        </p:nvSpPr>
        <p:spPr>
          <a:xfrm>
            <a:off x="2066977" y="1703682"/>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Capital</a:t>
            </a:r>
            <a:r>
              <a:rPr lang="tr-TR" sz="1600" dirty="0">
                <a:solidFill>
                  <a:schemeClr val="bg2">
                    <a:lumMod val="50000"/>
                  </a:schemeClr>
                </a:solidFill>
              </a:rPr>
              <a:t> </a:t>
            </a:r>
            <a:r>
              <a:rPr lang="tr-TR" sz="1600" dirty="0" err="1">
                <a:solidFill>
                  <a:schemeClr val="bg2">
                    <a:lumMod val="50000"/>
                  </a:schemeClr>
                </a:solidFill>
              </a:rPr>
              <a:t>Adequacy</a:t>
            </a:r>
            <a:r>
              <a:rPr lang="tr-TR" sz="1600" dirty="0">
                <a:solidFill>
                  <a:schemeClr val="bg2">
                    <a:lumMod val="50000"/>
                  </a:schemeClr>
                </a:solidFill>
              </a:rPr>
              <a:t> </a:t>
            </a:r>
            <a:r>
              <a:rPr lang="tr-TR" sz="1600" dirty="0" err="1">
                <a:solidFill>
                  <a:schemeClr val="bg2">
                    <a:lumMod val="50000"/>
                  </a:schemeClr>
                </a:solidFill>
              </a:rPr>
              <a:t>Ratio</a:t>
            </a:r>
            <a:endParaRPr lang="en-US" sz="1600" dirty="0">
              <a:solidFill>
                <a:schemeClr val="bg2">
                  <a:lumMod val="50000"/>
                </a:schemeClr>
              </a:solidFill>
            </a:endParaRPr>
          </a:p>
        </p:txBody>
      </p:sp>
      <p:sp>
        <p:nvSpPr>
          <p:cNvPr id="7" name="TextBox 6">
            <a:extLst>
              <a:ext uri="{FF2B5EF4-FFF2-40B4-BE49-F238E27FC236}">
                <a16:creationId xmlns:a16="http://schemas.microsoft.com/office/drawing/2014/main" id="{88FCE63A-D383-4315-B945-ED0397B4CB53}"/>
              </a:ext>
            </a:extLst>
          </p:cNvPr>
          <p:cNvSpPr txBox="1"/>
          <p:nvPr/>
        </p:nvSpPr>
        <p:spPr>
          <a:xfrm>
            <a:off x="8238745" y="1639669"/>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Equity</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96019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045C96-A7D9-444A-8273-EE0F6EDC56AB}"/>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dirty="0">
                <a:solidFill>
                  <a:srgbClr val="FFFFFF"/>
                </a:solidFill>
              </a:rPr>
              <a:t>Cluster analysis algorithms</a:t>
            </a:r>
            <a:endParaRPr lang="en-US" sz="6000" b="1" kern="1200" dirty="0">
              <a:solidFill>
                <a:srgbClr val="FFFFFF"/>
              </a:solidFill>
              <a:latin typeface="+mj-lt"/>
              <a:ea typeface="+mj-ea"/>
              <a:cs typeface="+mj-cs"/>
            </a:endParaRPr>
          </a:p>
        </p:txBody>
      </p:sp>
    </p:spTree>
    <p:extLst>
      <p:ext uri="{BB962C8B-B14F-4D97-AF65-F5344CB8AC3E}">
        <p14:creationId xmlns:p14="http://schemas.microsoft.com/office/powerpoint/2010/main" val="23154145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10749" y="0"/>
            <a:ext cx="9844420" cy="1179443"/>
          </a:xfrm>
        </p:spPr>
        <p:txBody>
          <a:bodyPr>
            <a:normAutofit/>
          </a:bodyPr>
          <a:lstStyle/>
          <a:p>
            <a:r>
              <a:rPr lang="tr-TR" dirty="0"/>
              <a:t>4 BÜYÜKLER</a:t>
            </a:r>
            <a:br>
              <a:rPr lang="tr-TR" dirty="0"/>
            </a:br>
            <a:r>
              <a:rPr lang="tr-TR" sz="2000" dirty="0" err="1"/>
              <a:t>Asset</a:t>
            </a:r>
            <a:r>
              <a:rPr lang="tr-TR" sz="2000" dirty="0"/>
              <a:t> </a:t>
            </a:r>
            <a:r>
              <a:rPr lang="tr-TR" sz="2000" dirty="0" err="1"/>
              <a:t>Quality</a:t>
            </a:r>
            <a:endParaRPr lang="en-US" dirty="0"/>
          </a:p>
        </p:txBody>
      </p:sp>
      <p:pic>
        <p:nvPicPr>
          <p:cNvPr id="6" name="Picture 5">
            <a:extLst>
              <a:ext uri="{FF2B5EF4-FFF2-40B4-BE49-F238E27FC236}">
                <a16:creationId xmlns:a16="http://schemas.microsoft.com/office/drawing/2014/main" id="{62E5333F-F767-48A1-B024-D32CD9F253F5}"/>
              </a:ext>
            </a:extLst>
          </p:cNvPr>
          <p:cNvPicPr>
            <a:picLocks noChangeAspect="1"/>
          </p:cNvPicPr>
          <p:nvPr/>
        </p:nvPicPr>
        <p:blipFill>
          <a:blip r:embed="rId2"/>
          <a:stretch>
            <a:fillRect/>
          </a:stretch>
        </p:blipFill>
        <p:spPr>
          <a:xfrm>
            <a:off x="454047" y="1107189"/>
            <a:ext cx="4940913" cy="3198437"/>
          </a:xfrm>
          <a:prstGeom prst="rect">
            <a:avLst/>
          </a:prstGeom>
        </p:spPr>
      </p:pic>
      <p:pic>
        <p:nvPicPr>
          <p:cNvPr id="7" name="Picture 6">
            <a:extLst>
              <a:ext uri="{FF2B5EF4-FFF2-40B4-BE49-F238E27FC236}">
                <a16:creationId xmlns:a16="http://schemas.microsoft.com/office/drawing/2014/main" id="{96E428EB-1260-4844-A0CF-F1FBBD6488F2}"/>
              </a:ext>
            </a:extLst>
          </p:cNvPr>
          <p:cNvPicPr>
            <a:picLocks noChangeAspect="1"/>
          </p:cNvPicPr>
          <p:nvPr/>
        </p:nvPicPr>
        <p:blipFill>
          <a:blip r:embed="rId3"/>
          <a:stretch>
            <a:fillRect/>
          </a:stretch>
        </p:blipFill>
        <p:spPr>
          <a:xfrm>
            <a:off x="7078881" y="1107189"/>
            <a:ext cx="4937627" cy="2931411"/>
          </a:xfrm>
          <a:prstGeom prst="rect">
            <a:avLst/>
          </a:prstGeom>
        </p:spPr>
      </p:pic>
      <p:pic>
        <p:nvPicPr>
          <p:cNvPr id="8" name="Picture 7">
            <a:extLst>
              <a:ext uri="{FF2B5EF4-FFF2-40B4-BE49-F238E27FC236}">
                <a16:creationId xmlns:a16="http://schemas.microsoft.com/office/drawing/2014/main" id="{2E08EBFE-8711-4FF1-B572-C16088FAF7C6}"/>
              </a:ext>
            </a:extLst>
          </p:cNvPr>
          <p:cNvPicPr>
            <a:picLocks noChangeAspect="1"/>
          </p:cNvPicPr>
          <p:nvPr/>
        </p:nvPicPr>
        <p:blipFill>
          <a:blip r:embed="rId4"/>
          <a:stretch>
            <a:fillRect/>
          </a:stretch>
        </p:blipFill>
        <p:spPr>
          <a:xfrm>
            <a:off x="4274833" y="3926589"/>
            <a:ext cx="4425822" cy="2975034"/>
          </a:xfrm>
          <a:prstGeom prst="rect">
            <a:avLst/>
          </a:prstGeom>
        </p:spPr>
      </p:pic>
      <p:sp>
        <p:nvSpPr>
          <p:cNvPr id="9" name="TextBox 8">
            <a:extLst>
              <a:ext uri="{FF2B5EF4-FFF2-40B4-BE49-F238E27FC236}">
                <a16:creationId xmlns:a16="http://schemas.microsoft.com/office/drawing/2014/main" id="{A35E31DD-1729-424E-A2DB-4C91B779B850}"/>
              </a:ext>
            </a:extLst>
          </p:cNvPr>
          <p:cNvSpPr txBox="1"/>
          <p:nvPr/>
        </p:nvSpPr>
        <p:spPr>
          <a:xfrm>
            <a:off x="2176306" y="1146806"/>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NPL </a:t>
            </a:r>
            <a:r>
              <a:rPr lang="tr-TR" sz="1600" dirty="0" err="1">
                <a:solidFill>
                  <a:schemeClr val="bg2">
                    <a:lumMod val="50000"/>
                  </a:schemeClr>
                </a:solidFill>
              </a:rPr>
              <a:t>Percentage</a:t>
            </a:r>
            <a:endParaRPr lang="en-US" sz="1600" dirty="0">
              <a:solidFill>
                <a:schemeClr val="bg2">
                  <a:lumMod val="50000"/>
                </a:schemeClr>
              </a:solidFill>
            </a:endParaRPr>
          </a:p>
        </p:txBody>
      </p:sp>
      <p:sp>
        <p:nvSpPr>
          <p:cNvPr id="10" name="TextBox 9">
            <a:extLst>
              <a:ext uri="{FF2B5EF4-FFF2-40B4-BE49-F238E27FC236}">
                <a16:creationId xmlns:a16="http://schemas.microsoft.com/office/drawing/2014/main" id="{D3D48A4A-CC16-4BCE-BAD2-5C203B08D1BA}"/>
              </a:ext>
            </a:extLst>
          </p:cNvPr>
          <p:cNvSpPr txBox="1"/>
          <p:nvPr/>
        </p:nvSpPr>
        <p:spPr>
          <a:xfrm>
            <a:off x="8457838" y="1146806"/>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11" name="TextBox 10">
            <a:extLst>
              <a:ext uri="{FF2B5EF4-FFF2-40B4-BE49-F238E27FC236}">
                <a16:creationId xmlns:a16="http://schemas.microsoft.com/office/drawing/2014/main" id="{D3300720-4AA8-4562-8807-516926517F52}"/>
              </a:ext>
            </a:extLst>
          </p:cNvPr>
          <p:cNvSpPr txBox="1"/>
          <p:nvPr/>
        </p:nvSpPr>
        <p:spPr>
          <a:xfrm>
            <a:off x="5113120" y="3911126"/>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Tree>
    <p:extLst>
      <p:ext uri="{BB962C8B-B14F-4D97-AF65-F5344CB8AC3E}">
        <p14:creationId xmlns:p14="http://schemas.microsoft.com/office/powerpoint/2010/main" val="352585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4 BÜYÜKLER</a:t>
            </a:r>
            <a:br>
              <a:rPr lang="tr-TR" dirty="0"/>
            </a:br>
            <a:r>
              <a:rPr lang="tr-TR" sz="2000" dirty="0"/>
              <a:t>Management </a:t>
            </a:r>
            <a:r>
              <a:rPr lang="tr-TR" sz="2000" dirty="0" err="1"/>
              <a:t>Quality</a:t>
            </a:r>
            <a:endParaRPr lang="en-US" dirty="0"/>
          </a:p>
        </p:txBody>
      </p:sp>
      <p:pic>
        <p:nvPicPr>
          <p:cNvPr id="2" name="Picture 1">
            <a:extLst>
              <a:ext uri="{FF2B5EF4-FFF2-40B4-BE49-F238E27FC236}">
                <a16:creationId xmlns:a16="http://schemas.microsoft.com/office/drawing/2014/main" id="{5B111232-DD0C-4B8F-BF2D-D998D66B16BE}"/>
              </a:ext>
            </a:extLst>
          </p:cNvPr>
          <p:cNvPicPr>
            <a:picLocks noChangeAspect="1"/>
          </p:cNvPicPr>
          <p:nvPr/>
        </p:nvPicPr>
        <p:blipFill>
          <a:blip r:embed="rId2"/>
          <a:stretch>
            <a:fillRect/>
          </a:stretch>
        </p:blipFill>
        <p:spPr>
          <a:xfrm>
            <a:off x="2496687" y="1496290"/>
            <a:ext cx="6619604" cy="4404035"/>
          </a:xfrm>
          <a:prstGeom prst="rect">
            <a:avLst/>
          </a:prstGeom>
        </p:spPr>
      </p:pic>
      <p:sp>
        <p:nvSpPr>
          <p:cNvPr id="5" name="TextBox 4">
            <a:extLst>
              <a:ext uri="{FF2B5EF4-FFF2-40B4-BE49-F238E27FC236}">
                <a16:creationId xmlns:a16="http://schemas.microsoft.com/office/drawing/2014/main" id="{19522C3D-5882-49E7-8030-A12832D82BAB}"/>
              </a:ext>
            </a:extLst>
          </p:cNvPr>
          <p:cNvSpPr txBox="1"/>
          <p:nvPr/>
        </p:nvSpPr>
        <p:spPr>
          <a:xfrm>
            <a:off x="4559617" y="1613518"/>
            <a:ext cx="3758741" cy="338554"/>
          </a:xfrm>
          <a:prstGeom prst="rect">
            <a:avLst/>
          </a:prstGeom>
          <a:solidFill>
            <a:schemeClr val="bg1"/>
          </a:solidFill>
        </p:spPr>
        <p:txBody>
          <a:bodyPr wrap="square" rtlCol="0">
            <a:spAutoFit/>
          </a:bodyPr>
          <a:lstStyle/>
          <a:p>
            <a:r>
              <a:rPr lang="tr-TR" sz="1600" dirty="0">
                <a:solidFill>
                  <a:schemeClr val="bg2">
                    <a:lumMod val="50000"/>
                  </a:schemeClr>
                </a:solidFill>
              </a:rPr>
              <a:t>Net Profit/Total </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Employees</a:t>
            </a:r>
            <a:endParaRPr lang="en-US" sz="1600" dirty="0">
              <a:solidFill>
                <a:schemeClr val="bg2">
                  <a:lumMod val="50000"/>
                </a:schemeClr>
              </a:solidFill>
            </a:endParaRPr>
          </a:p>
        </p:txBody>
      </p:sp>
    </p:spTree>
    <p:extLst>
      <p:ext uri="{BB962C8B-B14F-4D97-AF65-F5344CB8AC3E}">
        <p14:creationId xmlns:p14="http://schemas.microsoft.com/office/powerpoint/2010/main" val="338905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4 BÜYÜKLER</a:t>
            </a:r>
            <a:br>
              <a:rPr lang="tr-TR" dirty="0"/>
            </a:br>
            <a:r>
              <a:rPr lang="tr-TR" sz="2000" dirty="0" err="1"/>
              <a:t>Profitability</a:t>
            </a:r>
            <a:endParaRPr lang="en-US" dirty="0"/>
          </a:p>
        </p:txBody>
      </p:sp>
      <p:pic>
        <p:nvPicPr>
          <p:cNvPr id="5" name="Picture 4">
            <a:extLst>
              <a:ext uri="{FF2B5EF4-FFF2-40B4-BE49-F238E27FC236}">
                <a16:creationId xmlns:a16="http://schemas.microsoft.com/office/drawing/2014/main" id="{332CF9A5-2221-43FB-8E1E-06D4CA22DF5C}"/>
              </a:ext>
            </a:extLst>
          </p:cNvPr>
          <p:cNvPicPr>
            <a:picLocks noChangeAspect="1"/>
          </p:cNvPicPr>
          <p:nvPr/>
        </p:nvPicPr>
        <p:blipFill>
          <a:blip r:embed="rId2"/>
          <a:stretch>
            <a:fillRect/>
          </a:stretch>
        </p:blipFill>
        <p:spPr>
          <a:xfrm>
            <a:off x="364949" y="1481159"/>
            <a:ext cx="5944115" cy="3895682"/>
          </a:xfrm>
          <a:prstGeom prst="rect">
            <a:avLst/>
          </a:prstGeom>
        </p:spPr>
      </p:pic>
      <p:pic>
        <p:nvPicPr>
          <p:cNvPr id="6" name="Picture 5">
            <a:extLst>
              <a:ext uri="{FF2B5EF4-FFF2-40B4-BE49-F238E27FC236}">
                <a16:creationId xmlns:a16="http://schemas.microsoft.com/office/drawing/2014/main" id="{C6ED5FA9-D052-443D-8508-8FD70C7F6DE5}"/>
              </a:ext>
            </a:extLst>
          </p:cNvPr>
          <p:cNvPicPr>
            <a:picLocks noChangeAspect="1"/>
          </p:cNvPicPr>
          <p:nvPr/>
        </p:nvPicPr>
        <p:blipFill>
          <a:blip r:embed="rId3"/>
          <a:stretch>
            <a:fillRect/>
          </a:stretch>
        </p:blipFill>
        <p:spPr>
          <a:xfrm>
            <a:off x="6438988" y="1673200"/>
            <a:ext cx="5828281" cy="3511600"/>
          </a:xfrm>
          <a:prstGeom prst="rect">
            <a:avLst/>
          </a:prstGeom>
        </p:spPr>
      </p:pic>
      <p:sp>
        <p:nvSpPr>
          <p:cNvPr id="7" name="TextBox 6">
            <a:extLst>
              <a:ext uri="{FF2B5EF4-FFF2-40B4-BE49-F238E27FC236}">
                <a16:creationId xmlns:a16="http://schemas.microsoft.com/office/drawing/2014/main" id="{1ECE7317-7643-4FAB-AEB3-E275AE73E764}"/>
              </a:ext>
            </a:extLst>
          </p:cNvPr>
          <p:cNvSpPr txBox="1"/>
          <p:nvPr/>
        </p:nvSpPr>
        <p:spPr>
          <a:xfrm>
            <a:off x="8268995" y="1673200"/>
            <a:ext cx="3409396" cy="338554"/>
          </a:xfrm>
          <a:prstGeom prst="rect">
            <a:avLst/>
          </a:prstGeom>
          <a:solidFill>
            <a:schemeClr val="bg1"/>
          </a:solidFill>
        </p:spPr>
        <p:txBody>
          <a:bodyPr wrap="square" rtlCol="0">
            <a:spAutoFit/>
          </a:bodyPr>
          <a:lstStyle/>
          <a:p>
            <a:pPr algn="ctr"/>
            <a:r>
              <a:rPr lang="tr-TR" sz="1600" dirty="0" err="1">
                <a:solidFill>
                  <a:schemeClr val="bg2">
                    <a:lumMod val="50000"/>
                  </a:schemeClr>
                </a:solidFill>
              </a:rPr>
              <a:t>Average</a:t>
            </a:r>
            <a:r>
              <a:rPr lang="tr-TR" sz="1600" dirty="0">
                <a:solidFill>
                  <a:schemeClr val="bg2">
                    <a:lumMod val="50000"/>
                  </a:schemeClr>
                </a:solidFill>
              </a:rPr>
              <a:t> ROE</a:t>
            </a:r>
            <a:endParaRPr lang="en-US" sz="1600" dirty="0">
              <a:solidFill>
                <a:schemeClr val="bg2">
                  <a:lumMod val="50000"/>
                </a:schemeClr>
              </a:solidFill>
            </a:endParaRPr>
          </a:p>
        </p:txBody>
      </p:sp>
      <p:sp>
        <p:nvSpPr>
          <p:cNvPr id="8" name="TextBox 7">
            <a:extLst>
              <a:ext uri="{FF2B5EF4-FFF2-40B4-BE49-F238E27FC236}">
                <a16:creationId xmlns:a16="http://schemas.microsoft.com/office/drawing/2014/main" id="{E0751CAE-E9BA-4160-8E89-0D41ECDFD2DA}"/>
              </a:ext>
            </a:extLst>
          </p:cNvPr>
          <p:cNvSpPr txBox="1"/>
          <p:nvPr/>
        </p:nvSpPr>
        <p:spPr>
          <a:xfrm>
            <a:off x="1632308" y="1537478"/>
            <a:ext cx="3409396" cy="338554"/>
          </a:xfrm>
          <a:prstGeom prst="rect">
            <a:avLst/>
          </a:prstGeom>
          <a:solidFill>
            <a:schemeClr val="bg1"/>
          </a:solidFill>
        </p:spPr>
        <p:txBody>
          <a:bodyPr wrap="square" rtlCol="0">
            <a:spAutoFit/>
          </a:bodyPr>
          <a:lstStyle/>
          <a:p>
            <a:pPr algn="ctr"/>
            <a:r>
              <a:rPr lang="tr-TR" sz="1600" dirty="0" err="1">
                <a:solidFill>
                  <a:schemeClr val="bg2">
                    <a:lumMod val="50000"/>
                  </a:schemeClr>
                </a:solidFill>
              </a:rPr>
              <a:t>Average</a:t>
            </a:r>
            <a:r>
              <a:rPr lang="tr-TR" sz="1600" dirty="0">
                <a:solidFill>
                  <a:schemeClr val="bg2">
                    <a:lumMod val="50000"/>
                  </a:schemeClr>
                </a:solidFill>
              </a:rPr>
              <a:t> ROA</a:t>
            </a:r>
            <a:endParaRPr lang="en-US" sz="1600" dirty="0">
              <a:solidFill>
                <a:schemeClr val="bg2">
                  <a:lumMod val="50000"/>
                </a:schemeClr>
              </a:solidFill>
            </a:endParaRPr>
          </a:p>
        </p:txBody>
      </p:sp>
    </p:spTree>
    <p:extLst>
      <p:ext uri="{BB962C8B-B14F-4D97-AF65-F5344CB8AC3E}">
        <p14:creationId xmlns:p14="http://schemas.microsoft.com/office/powerpoint/2010/main" val="19459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4 BÜYÜKLER</a:t>
            </a:r>
            <a:br>
              <a:rPr lang="tr-TR" dirty="0"/>
            </a:br>
            <a:r>
              <a:rPr lang="tr-TR" sz="2000" dirty="0" err="1"/>
              <a:t>Liquidity</a:t>
            </a:r>
            <a:endParaRPr lang="en-US" dirty="0"/>
          </a:p>
        </p:txBody>
      </p:sp>
      <p:pic>
        <p:nvPicPr>
          <p:cNvPr id="2" name="Picture 1">
            <a:extLst>
              <a:ext uri="{FF2B5EF4-FFF2-40B4-BE49-F238E27FC236}">
                <a16:creationId xmlns:a16="http://schemas.microsoft.com/office/drawing/2014/main" id="{CB675730-583B-4767-B879-1A23F5FB941C}"/>
              </a:ext>
            </a:extLst>
          </p:cNvPr>
          <p:cNvPicPr>
            <a:picLocks noChangeAspect="1"/>
          </p:cNvPicPr>
          <p:nvPr/>
        </p:nvPicPr>
        <p:blipFill>
          <a:blip r:embed="rId2"/>
          <a:stretch>
            <a:fillRect/>
          </a:stretch>
        </p:blipFill>
        <p:spPr>
          <a:xfrm>
            <a:off x="427812" y="1728014"/>
            <a:ext cx="5888666" cy="3625173"/>
          </a:xfrm>
          <a:prstGeom prst="rect">
            <a:avLst/>
          </a:prstGeom>
        </p:spPr>
      </p:pic>
      <p:pic>
        <p:nvPicPr>
          <p:cNvPr id="7" name="Picture 6">
            <a:extLst>
              <a:ext uri="{FF2B5EF4-FFF2-40B4-BE49-F238E27FC236}">
                <a16:creationId xmlns:a16="http://schemas.microsoft.com/office/drawing/2014/main" id="{944F778E-F9E5-420F-8E4D-A68BA66E1550}"/>
              </a:ext>
            </a:extLst>
          </p:cNvPr>
          <p:cNvPicPr>
            <a:picLocks noChangeAspect="1"/>
          </p:cNvPicPr>
          <p:nvPr/>
        </p:nvPicPr>
        <p:blipFill>
          <a:blip r:embed="rId3"/>
          <a:stretch>
            <a:fillRect/>
          </a:stretch>
        </p:blipFill>
        <p:spPr>
          <a:xfrm>
            <a:off x="6233349" y="1728014"/>
            <a:ext cx="6094068" cy="3700593"/>
          </a:xfrm>
          <a:prstGeom prst="rect">
            <a:avLst/>
          </a:prstGeom>
        </p:spPr>
      </p:pic>
      <p:sp>
        <p:nvSpPr>
          <p:cNvPr id="5" name="TextBox 4">
            <a:extLst>
              <a:ext uri="{FF2B5EF4-FFF2-40B4-BE49-F238E27FC236}">
                <a16:creationId xmlns:a16="http://schemas.microsoft.com/office/drawing/2014/main" id="{7F187079-3DA0-4AF9-80BE-AAEA035474BB}"/>
              </a:ext>
            </a:extLst>
          </p:cNvPr>
          <p:cNvSpPr txBox="1"/>
          <p:nvPr/>
        </p:nvSpPr>
        <p:spPr>
          <a:xfrm>
            <a:off x="2068325" y="1745414"/>
            <a:ext cx="2607639"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C59166DB-8652-4596-A283-9CA362E16F9A}"/>
              </a:ext>
            </a:extLst>
          </p:cNvPr>
          <p:cNvSpPr txBox="1"/>
          <p:nvPr/>
        </p:nvSpPr>
        <p:spPr>
          <a:xfrm>
            <a:off x="7783452" y="1736870"/>
            <a:ext cx="3378191"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a:t>
            </a:r>
            <a:r>
              <a:rPr lang="tr-TR" sz="1600" dirty="0" err="1">
                <a:solidFill>
                  <a:schemeClr val="bg2">
                    <a:lumMod val="50000"/>
                  </a:schemeClr>
                </a:solidFill>
              </a:rPr>
              <a:t>Short-Term</a:t>
            </a:r>
            <a:r>
              <a:rPr lang="tr-TR" sz="1600" dirty="0">
                <a:solidFill>
                  <a:schemeClr val="bg2">
                    <a:lumMod val="50000"/>
                  </a:schemeClr>
                </a:solidFill>
              </a:rPr>
              <a:t> </a:t>
            </a:r>
            <a:r>
              <a:rPr lang="tr-TR" sz="1600" dirty="0" err="1">
                <a:solidFill>
                  <a:schemeClr val="bg2">
                    <a:lumMod val="50000"/>
                  </a:schemeClr>
                </a:solidFill>
              </a:rPr>
              <a:t>Liabilities</a:t>
            </a:r>
            <a:endParaRPr lang="en-US" sz="1600" dirty="0">
              <a:solidFill>
                <a:schemeClr val="bg2">
                  <a:lumMod val="50000"/>
                </a:schemeClr>
              </a:solidFill>
            </a:endParaRPr>
          </a:p>
        </p:txBody>
      </p:sp>
    </p:spTree>
    <p:extLst>
      <p:ext uri="{BB962C8B-B14F-4D97-AF65-F5344CB8AC3E}">
        <p14:creationId xmlns:p14="http://schemas.microsoft.com/office/powerpoint/2010/main" val="383557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23F9-30B2-43E1-BC27-EE0FFB6ECDA5}"/>
              </a:ext>
            </a:extLst>
          </p:cNvPr>
          <p:cNvSpPr>
            <a:spLocks noGrp="1"/>
          </p:cNvSpPr>
          <p:nvPr>
            <p:ph type="title"/>
          </p:nvPr>
        </p:nvSpPr>
        <p:spPr>
          <a:xfrm>
            <a:off x="1522809" y="0"/>
            <a:ext cx="9832359" cy="1219200"/>
          </a:xfrm>
        </p:spPr>
        <p:txBody>
          <a:bodyPr/>
          <a:lstStyle/>
          <a:p>
            <a:r>
              <a:rPr lang="tr-TR" dirty="0"/>
              <a:t>4 BÜYÜKLER</a:t>
            </a:r>
            <a:endParaRPr lang="en-US" dirty="0"/>
          </a:p>
        </p:txBody>
      </p:sp>
      <p:graphicFrame>
        <p:nvGraphicFramePr>
          <p:cNvPr id="5" name="Chart 4">
            <a:extLst>
              <a:ext uri="{FF2B5EF4-FFF2-40B4-BE49-F238E27FC236}">
                <a16:creationId xmlns:a16="http://schemas.microsoft.com/office/drawing/2014/main" id="{A7CD4612-18E6-4C41-95CC-2D94B88E0C8A}"/>
              </a:ext>
            </a:extLst>
          </p:cNvPr>
          <p:cNvGraphicFramePr>
            <a:graphicFrameLocks/>
          </p:cNvGraphicFramePr>
          <p:nvPr/>
        </p:nvGraphicFramePr>
        <p:xfrm>
          <a:off x="836832" y="1219200"/>
          <a:ext cx="10410288" cy="4947920"/>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Rounded Corners 5">
            <a:extLst>
              <a:ext uri="{FF2B5EF4-FFF2-40B4-BE49-F238E27FC236}">
                <a16:creationId xmlns:a16="http://schemas.microsoft.com/office/drawing/2014/main" id="{A4ECFF3E-415F-475A-BD4E-F2160A99E128}"/>
              </a:ext>
            </a:extLst>
          </p:cNvPr>
          <p:cNvSpPr/>
          <p:nvPr/>
        </p:nvSpPr>
        <p:spPr>
          <a:xfrm>
            <a:off x="7829316" y="3558071"/>
            <a:ext cx="3326363" cy="1971018"/>
          </a:xfrm>
          <a:prstGeom prst="roundRect">
            <a:avLst/>
          </a:prstGeom>
          <a:noFill/>
          <a:ln cmpd="sng">
            <a:solidFill>
              <a:schemeClr val="accent1">
                <a:shade val="50000"/>
              </a:schemeClr>
            </a:solidFill>
          </a:ln>
          <a:effectLst>
            <a:glow rad="101600">
              <a:schemeClr val="accent1">
                <a:alpha val="40000"/>
              </a:scheme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04CD052-3A8F-4663-86F1-8CD4B5962D84}"/>
              </a:ext>
            </a:extLst>
          </p:cNvPr>
          <p:cNvSpPr txBox="1"/>
          <p:nvPr/>
        </p:nvSpPr>
        <p:spPr>
          <a:xfrm>
            <a:off x="4863367" y="1219200"/>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Liquid </a:t>
            </a:r>
            <a:r>
              <a:rPr lang="tr-TR" sz="1600" dirty="0" err="1">
                <a:solidFill>
                  <a:schemeClr val="bg2">
                    <a:lumMod val="50000"/>
                  </a:schemeClr>
                </a:solidFill>
              </a:rPr>
              <a:t>Assets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99850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3 Silahşörler - Russell Punter - Kitap | Babil">
            <a:extLst>
              <a:ext uri="{FF2B5EF4-FFF2-40B4-BE49-F238E27FC236}">
                <a16:creationId xmlns:a16="http://schemas.microsoft.com/office/drawing/2014/main" id="{2F68D886-8CFC-4FB8-A33B-986729F65DF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1" b="1647"/>
          <a:stretch/>
        </p:blipFill>
        <p:spPr bwMode="auto">
          <a:xfrm>
            <a:off x="1" y="10"/>
            <a:ext cx="465429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denizbank logo png ile ilgili gÃ¶rsel sonucu">
            <a:extLst>
              <a:ext uri="{FF2B5EF4-FFF2-40B4-BE49-F238E27FC236}">
                <a16:creationId xmlns:a16="http://schemas.microsoft.com/office/drawing/2014/main" id="{B15640F6-B54F-4E7E-86EA-5A4C108779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3609" y="467360"/>
            <a:ext cx="5662690" cy="1178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qnb finansbank logo png ile ilgili gÃ¶rsel sonucu">
            <a:extLst>
              <a:ext uri="{FF2B5EF4-FFF2-40B4-BE49-F238E27FC236}">
                <a16:creationId xmlns:a16="http://schemas.microsoft.com/office/drawing/2014/main" id="{6B571B0B-BFF6-4F98-B9FA-3DA90D0FE6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16" t="30058" r="10516" b="30085"/>
          <a:stretch/>
        </p:blipFill>
        <p:spPr bwMode="auto">
          <a:xfrm>
            <a:off x="7537705" y="2708415"/>
            <a:ext cx="4457539" cy="1441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tÃ¼rkiye ekonomi bankasÄ± logo png ile ilgili gÃ¶rsel sonucu">
            <a:extLst>
              <a:ext uri="{FF2B5EF4-FFF2-40B4-BE49-F238E27FC236}">
                <a16:creationId xmlns:a16="http://schemas.microsoft.com/office/drawing/2014/main" id="{FC1B0007-81FE-439D-B5D4-3D822AF37F9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033" b="15166"/>
          <a:stretch/>
        </p:blipFill>
        <p:spPr bwMode="auto">
          <a:xfrm>
            <a:off x="5093609" y="4952720"/>
            <a:ext cx="4153788" cy="1661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21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3EC91E-BB85-434F-ADA6-1FF0B83A97B1}"/>
              </a:ext>
            </a:extLst>
          </p:cNvPr>
          <p:cNvSpPr>
            <a:spLocks noGrp="1"/>
          </p:cNvSpPr>
          <p:nvPr>
            <p:ph type="title"/>
          </p:nvPr>
        </p:nvSpPr>
        <p:spPr>
          <a:xfrm>
            <a:off x="1522809" y="0"/>
            <a:ext cx="9832359" cy="1219200"/>
          </a:xfrm>
        </p:spPr>
        <p:txBody>
          <a:bodyPr>
            <a:normAutofit/>
          </a:bodyPr>
          <a:lstStyle/>
          <a:p>
            <a:r>
              <a:rPr lang="tr-TR" dirty="0"/>
              <a:t>3 SİLAHŞÖRLER</a:t>
            </a:r>
            <a:endParaRPr lang="en-US" dirty="0"/>
          </a:p>
        </p:txBody>
      </p:sp>
      <p:pic>
        <p:nvPicPr>
          <p:cNvPr id="2" name="Picture 1">
            <a:extLst>
              <a:ext uri="{FF2B5EF4-FFF2-40B4-BE49-F238E27FC236}">
                <a16:creationId xmlns:a16="http://schemas.microsoft.com/office/drawing/2014/main" id="{E0886703-59D9-4155-A3D7-767B41B77892}"/>
              </a:ext>
            </a:extLst>
          </p:cNvPr>
          <p:cNvPicPr>
            <a:picLocks noChangeAspect="1"/>
          </p:cNvPicPr>
          <p:nvPr/>
        </p:nvPicPr>
        <p:blipFill>
          <a:blip r:embed="rId2"/>
          <a:stretch>
            <a:fillRect/>
          </a:stretch>
        </p:blipFill>
        <p:spPr>
          <a:xfrm>
            <a:off x="1357006" y="1219200"/>
            <a:ext cx="10163963" cy="1749083"/>
          </a:xfrm>
          <a:prstGeom prst="rect">
            <a:avLst/>
          </a:prstGeom>
        </p:spPr>
      </p:pic>
      <p:pic>
        <p:nvPicPr>
          <p:cNvPr id="5" name="Picture 4">
            <a:extLst>
              <a:ext uri="{FF2B5EF4-FFF2-40B4-BE49-F238E27FC236}">
                <a16:creationId xmlns:a16="http://schemas.microsoft.com/office/drawing/2014/main" id="{FD7C235D-E190-4BE8-9334-CF58BBE1B08A}"/>
              </a:ext>
            </a:extLst>
          </p:cNvPr>
          <p:cNvPicPr>
            <a:picLocks noChangeAspect="1"/>
          </p:cNvPicPr>
          <p:nvPr/>
        </p:nvPicPr>
        <p:blipFill>
          <a:blip r:embed="rId3"/>
          <a:stretch>
            <a:fillRect/>
          </a:stretch>
        </p:blipFill>
        <p:spPr>
          <a:xfrm>
            <a:off x="4308695" y="4914778"/>
            <a:ext cx="1660695" cy="1646621"/>
          </a:xfrm>
          <a:prstGeom prst="rect">
            <a:avLst/>
          </a:prstGeom>
        </p:spPr>
      </p:pic>
      <p:pic>
        <p:nvPicPr>
          <p:cNvPr id="4" name="Picture 3">
            <a:extLst>
              <a:ext uri="{FF2B5EF4-FFF2-40B4-BE49-F238E27FC236}">
                <a16:creationId xmlns:a16="http://schemas.microsoft.com/office/drawing/2014/main" id="{91FAF32C-35D2-4F21-A551-6CF362992B9C}"/>
              </a:ext>
            </a:extLst>
          </p:cNvPr>
          <p:cNvPicPr>
            <a:picLocks noChangeAspect="1"/>
          </p:cNvPicPr>
          <p:nvPr/>
        </p:nvPicPr>
        <p:blipFill>
          <a:blip r:embed="rId4"/>
          <a:stretch>
            <a:fillRect/>
          </a:stretch>
        </p:blipFill>
        <p:spPr>
          <a:xfrm>
            <a:off x="6444313" y="4726070"/>
            <a:ext cx="4036117" cy="1862823"/>
          </a:xfrm>
          <a:prstGeom prst="rect">
            <a:avLst/>
          </a:prstGeom>
        </p:spPr>
      </p:pic>
      <p:pic>
        <p:nvPicPr>
          <p:cNvPr id="9" name="Picture 8">
            <a:extLst>
              <a:ext uri="{FF2B5EF4-FFF2-40B4-BE49-F238E27FC236}">
                <a16:creationId xmlns:a16="http://schemas.microsoft.com/office/drawing/2014/main" id="{F9FE5E1A-2CCC-44BD-86E6-32891E6862B9}"/>
              </a:ext>
            </a:extLst>
          </p:cNvPr>
          <p:cNvPicPr>
            <a:picLocks noChangeAspect="1"/>
          </p:cNvPicPr>
          <p:nvPr/>
        </p:nvPicPr>
        <p:blipFill>
          <a:blip r:embed="rId5"/>
          <a:stretch>
            <a:fillRect/>
          </a:stretch>
        </p:blipFill>
        <p:spPr>
          <a:xfrm>
            <a:off x="1868873" y="2964720"/>
            <a:ext cx="9140228" cy="1646621"/>
          </a:xfrm>
          <a:prstGeom prst="rect">
            <a:avLst/>
          </a:prstGeom>
        </p:spPr>
      </p:pic>
    </p:spTree>
    <p:extLst>
      <p:ext uri="{BB962C8B-B14F-4D97-AF65-F5344CB8AC3E}">
        <p14:creationId xmlns:p14="http://schemas.microsoft.com/office/powerpoint/2010/main" val="162624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 SİLAHŞÖRLER</a:t>
            </a:r>
            <a:br>
              <a:rPr lang="tr-TR" dirty="0"/>
            </a:br>
            <a:r>
              <a:rPr lang="tr-TR" sz="2000" dirty="0" err="1"/>
              <a:t>Capital</a:t>
            </a:r>
            <a:r>
              <a:rPr lang="tr-TR" sz="2000" dirty="0"/>
              <a:t> </a:t>
            </a:r>
            <a:r>
              <a:rPr lang="tr-TR" sz="2000" dirty="0" err="1"/>
              <a:t>Adequacy</a:t>
            </a:r>
            <a:endParaRPr lang="en-US" dirty="0"/>
          </a:p>
        </p:txBody>
      </p:sp>
      <p:pic>
        <p:nvPicPr>
          <p:cNvPr id="3" name="Picture 2">
            <a:extLst>
              <a:ext uri="{FF2B5EF4-FFF2-40B4-BE49-F238E27FC236}">
                <a16:creationId xmlns:a16="http://schemas.microsoft.com/office/drawing/2014/main" id="{57E3751A-D635-4FCC-9474-33A14E5EF223}"/>
              </a:ext>
            </a:extLst>
          </p:cNvPr>
          <p:cNvPicPr>
            <a:picLocks noChangeAspect="1"/>
          </p:cNvPicPr>
          <p:nvPr/>
        </p:nvPicPr>
        <p:blipFill>
          <a:blip r:embed="rId2"/>
          <a:stretch>
            <a:fillRect/>
          </a:stretch>
        </p:blipFill>
        <p:spPr>
          <a:xfrm>
            <a:off x="151671" y="1902179"/>
            <a:ext cx="5846571" cy="3658265"/>
          </a:xfrm>
          <a:prstGeom prst="rect">
            <a:avLst/>
          </a:prstGeom>
        </p:spPr>
      </p:pic>
      <p:pic>
        <p:nvPicPr>
          <p:cNvPr id="2" name="Picture 1">
            <a:extLst>
              <a:ext uri="{FF2B5EF4-FFF2-40B4-BE49-F238E27FC236}">
                <a16:creationId xmlns:a16="http://schemas.microsoft.com/office/drawing/2014/main" id="{1E019ACD-2B73-4CB6-9212-B0AC8C43C8CF}"/>
              </a:ext>
            </a:extLst>
          </p:cNvPr>
          <p:cNvPicPr>
            <a:picLocks noChangeAspect="1"/>
          </p:cNvPicPr>
          <p:nvPr/>
        </p:nvPicPr>
        <p:blipFill>
          <a:blip r:embed="rId3"/>
          <a:stretch>
            <a:fillRect/>
          </a:stretch>
        </p:blipFill>
        <p:spPr>
          <a:xfrm>
            <a:off x="5999748" y="1863263"/>
            <a:ext cx="6378683" cy="3658265"/>
          </a:xfrm>
          <a:prstGeom prst="rect">
            <a:avLst/>
          </a:prstGeom>
        </p:spPr>
      </p:pic>
      <p:sp>
        <p:nvSpPr>
          <p:cNvPr id="5" name="TextBox 4">
            <a:extLst>
              <a:ext uri="{FF2B5EF4-FFF2-40B4-BE49-F238E27FC236}">
                <a16:creationId xmlns:a16="http://schemas.microsoft.com/office/drawing/2014/main" id="{2F02D87F-F192-40B5-BC8E-DB98F4B55593}"/>
              </a:ext>
            </a:extLst>
          </p:cNvPr>
          <p:cNvSpPr txBox="1"/>
          <p:nvPr/>
        </p:nvSpPr>
        <p:spPr>
          <a:xfrm>
            <a:off x="2057038" y="1902179"/>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Capital</a:t>
            </a:r>
            <a:r>
              <a:rPr lang="tr-TR" sz="1600" dirty="0">
                <a:solidFill>
                  <a:schemeClr val="bg2">
                    <a:lumMod val="50000"/>
                  </a:schemeClr>
                </a:solidFill>
              </a:rPr>
              <a:t> </a:t>
            </a:r>
            <a:r>
              <a:rPr lang="tr-TR" sz="1600" dirty="0" err="1">
                <a:solidFill>
                  <a:schemeClr val="bg2">
                    <a:lumMod val="50000"/>
                  </a:schemeClr>
                </a:solidFill>
              </a:rPr>
              <a:t>Adequacy</a:t>
            </a:r>
            <a:r>
              <a:rPr lang="tr-TR" sz="1600" dirty="0">
                <a:solidFill>
                  <a:schemeClr val="bg2">
                    <a:lumMod val="50000"/>
                  </a:schemeClr>
                </a:solidFill>
              </a:rPr>
              <a:t> </a:t>
            </a:r>
            <a:r>
              <a:rPr lang="tr-TR" sz="1600" dirty="0" err="1">
                <a:solidFill>
                  <a:schemeClr val="bg2">
                    <a:lumMod val="50000"/>
                  </a:schemeClr>
                </a:solidFill>
              </a:rPr>
              <a:t>Ratio</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F653A962-0531-4B33-B7AF-714731068A31}"/>
              </a:ext>
            </a:extLst>
          </p:cNvPr>
          <p:cNvSpPr txBox="1"/>
          <p:nvPr/>
        </p:nvSpPr>
        <p:spPr>
          <a:xfrm>
            <a:off x="7956456" y="1902179"/>
            <a:ext cx="2465266" cy="338554"/>
          </a:xfrm>
          <a:prstGeom prst="rect">
            <a:avLst/>
          </a:prstGeom>
          <a:solidFill>
            <a:schemeClr val="bg1"/>
          </a:solidFill>
        </p:spPr>
        <p:txBody>
          <a:bodyPr wrap="square" rtlCol="0">
            <a:spAutoFit/>
          </a:bodyPr>
          <a:lstStyle/>
          <a:p>
            <a:r>
              <a:rPr lang="tr-TR" sz="1600" dirty="0" err="1">
                <a:solidFill>
                  <a:schemeClr val="bg2">
                    <a:lumMod val="50000"/>
                  </a:schemeClr>
                </a:solidFill>
              </a:rPr>
              <a:t>Equity</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Tree>
    <p:extLst>
      <p:ext uri="{BB962C8B-B14F-4D97-AF65-F5344CB8AC3E}">
        <p14:creationId xmlns:p14="http://schemas.microsoft.com/office/powerpoint/2010/main" val="271367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 SİLAHŞÖRLER</a:t>
            </a:r>
            <a:br>
              <a:rPr lang="tr-TR" dirty="0"/>
            </a:br>
            <a:r>
              <a:rPr lang="tr-TR" sz="2000" dirty="0" err="1"/>
              <a:t>Asset</a:t>
            </a:r>
            <a:r>
              <a:rPr lang="tr-TR" sz="2000" dirty="0"/>
              <a:t> </a:t>
            </a:r>
            <a:r>
              <a:rPr lang="tr-TR" sz="2000" dirty="0" err="1"/>
              <a:t>Quality</a:t>
            </a:r>
            <a:endParaRPr lang="en-US" dirty="0"/>
          </a:p>
        </p:txBody>
      </p:sp>
      <p:pic>
        <p:nvPicPr>
          <p:cNvPr id="3" name="Picture 2">
            <a:extLst>
              <a:ext uri="{FF2B5EF4-FFF2-40B4-BE49-F238E27FC236}">
                <a16:creationId xmlns:a16="http://schemas.microsoft.com/office/drawing/2014/main" id="{49FE8066-33FD-462F-A696-83BF5A2A276E}"/>
              </a:ext>
            </a:extLst>
          </p:cNvPr>
          <p:cNvPicPr>
            <a:picLocks noChangeAspect="1"/>
          </p:cNvPicPr>
          <p:nvPr/>
        </p:nvPicPr>
        <p:blipFill>
          <a:blip r:embed="rId2"/>
          <a:stretch>
            <a:fillRect/>
          </a:stretch>
        </p:blipFill>
        <p:spPr>
          <a:xfrm>
            <a:off x="419249" y="1043710"/>
            <a:ext cx="4995758" cy="3193165"/>
          </a:xfrm>
          <a:prstGeom prst="rect">
            <a:avLst/>
          </a:prstGeom>
        </p:spPr>
      </p:pic>
      <p:pic>
        <p:nvPicPr>
          <p:cNvPr id="6" name="Picture 5">
            <a:extLst>
              <a:ext uri="{FF2B5EF4-FFF2-40B4-BE49-F238E27FC236}">
                <a16:creationId xmlns:a16="http://schemas.microsoft.com/office/drawing/2014/main" id="{7380FC64-70AA-471B-850D-A747D8230186}"/>
              </a:ext>
            </a:extLst>
          </p:cNvPr>
          <p:cNvPicPr>
            <a:picLocks noChangeAspect="1"/>
          </p:cNvPicPr>
          <p:nvPr/>
        </p:nvPicPr>
        <p:blipFill>
          <a:blip r:embed="rId3"/>
          <a:stretch>
            <a:fillRect/>
          </a:stretch>
        </p:blipFill>
        <p:spPr>
          <a:xfrm>
            <a:off x="7177679" y="1043710"/>
            <a:ext cx="5014321" cy="3309891"/>
          </a:xfrm>
          <a:prstGeom prst="rect">
            <a:avLst/>
          </a:prstGeom>
        </p:spPr>
      </p:pic>
      <p:pic>
        <p:nvPicPr>
          <p:cNvPr id="8" name="Picture 7">
            <a:extLst>
              <a:ext uri="{FF2B5EF4-FFF2-40B4-BE49-F238E27FC236}">
                <a16:creationId xmlns:a16="http://schemas.microsoft.com/office/drawing/2014/main" id="{4BAB888B-6A82-47A8-A9B4-113BDFC90BFE}"/>
              </a:ext>
            </a:extLst>
          </p:cNvPr>
          <p:cNvPicPr>
            <a:picLocks noChangeAspect="1"/>
          </p:cNvPicPr>
          <p:nvPr/>
        </p:nvPicPr>
        <p:blipFill>
          <a:blip r:embed="rId4"/>
          <a:stretch>
            <a:fillRect/>
          </a:stretch>
        </p:blipFill>
        <p:spPr>
          <a:xfrm>
            <a:off x="3751006" y="3938584"/>
            <a:ext cx="4689988" cy="2919416"/>
          </a:xfrm>
          <a:prstGeom prst="rect">
            <a:avLst/>
          </a:prstGeom>
        </p:spPr>
      </p:pic>
      <p:sp>
        <p:nvSpPr>
          <p:cNvPr id="7" name="TextBox 6">
            <a:extLst>
              <a:ext uri="{FF2B5EF4-FFF2-40B4-BE49-F238E27FC236}">
                <a16:creationId xmlns:a16="http://schemas.microsoft.com/office/drawing/2014/main" id="{FEA8FD5E-EB81-44A6-989A-3041530108B9}"/>
              </a:ext>
            </a:extLst>
          </p:cNvPr>
          <p:cNvSpPr txBox="1"/>
          <p:nvPr/>
        </p:nvSpPr>
        <p:spPr>
          <a:xfrm>
            <a:off x="1907951" y="1148182"/>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NPL </a:t>
            </a:r>
            <a:r>
              <a:rPr lang="tr-TR" sz="1600" dirty="0" err="1">
                <a:solidFill>
                  <a:schemeClr val="bg2">
                    <a:lumMod val="50000"/>
                  </a:schemeClr>
                </a:solidFill>
              </a:rPr>
              <a:t>Percentage</a:t>
            </a:r>
            <a:endParaRPr lang="en-US" sz="1600" dirty="0">
              <a:solidFill>
                <a:schemeClr val="bg2">
                  <a:lumMod val="50000"/>
                </a:schemeClr>
              </a:solidFill>
            </a:endParaRPr>
          </a:p>
        </p:txBody>
      </p:sp>
      <p:sp>
        <p:nvSpPr>
          <p:cNvPr id="9" name="TextBox 8">
            <a:extLst>
              <a:ext uri="{FF2B5EF4-FFF2-40B4-BE49-F238E27FC236}">
                <a16:creationId xmlns:a16="http://schemas.microsoft.com/office/drawing/2014/main" id="{99351F11-D3D5-486F-B4EF-BF5663759D5E}"/>
              </a:ext>
            </a:extLst>
          </p:cNvPr>
          <p:cNvSpPr txBox="1"/>
          <p:nvPr/>
        </p:nvSpPr>
        <p:spPr>
          <a:xfrm>
            <a:off x="8606925" y="1110072"/>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Assets</a:t>
            </a:r>
            <a:endParaRPr lang="en-US" sz="1600" dirty="0">
              <a:solidFill>
                <a:schemeClr val="bg2">
                  <a:lumMod val="50000"/>
                </a:schemeClr>
              </a:solidFill>
            </a:endParaRPr>
          </a:p>
        </p:txBody>
      </p:sp>
      <p:sp>
        <p:nvSpPr>
          <p:cNvPr id="10" name="TextBox 9">
            <a:extLst>
              <a:ext uri="{FF2B5EF4-FFF2-40B4-BE49-F238E27FC236}">
                <a16:creationId xmlns:a16="http://schemas.microsoft.com/office/drawing/2014/main" id="{79465483-CC2D-41C4-A0BF-4EFCAF30FDEB}"/>
              </a:ext>
            </a:extLst>
          </p:cNvPr>
          <p:cNvSpPr txBox="1"/>
          <p:nvPr/>
        </p:nvSpPr>
        <p:spPr>
          <a:xfrm>
            <a:off x="5014322" y="3898321"/>
            <a:ext cx="2465266" cy="338554"/>
          </a:xfrm>
          <a:prstGeom prst="rect">
            <a:avLst/>
          </a:prstGeom>
          <a:solidFill>
            <a:schemeClr val="bg1"/>
          </a:solidFill>
        </p:spPr>
        <p:txBody>
          <a:bodyPr wrap="square" rtlCol="0">
            <a:spAutoFit/>
          </a:bodyPr>
          <a:lstStyle/>
          <a:p>
            <a:r>
              <a:rPr lang="tr-TR" sz="1600" dirty="0">
                <a:solidFill>
                  <a:schemeClr val="bg2">
                    <a:lumMod val="50000"/>
                  </a:schemeClr>
                </a:solidFill>
              </a:rPr>
              <a:t>Total </a:t>
            </a:r>
            <a:r>
              <a:rPr lang="tr-TR" sz="1600" dirty="0" err="1">
                <a:solidFill>
                  <a:schemeClr val="bg2">
                    <a:lumMod val="50000"/>
                  </a:schemeClr>
                </a:solidFill>
              </a:rPr>
              <a:t>Loans</a:t>
            </a:r>
            <a:r>
              <a:rPr lang="tr-TR" sz="1600" dirty="0">
                <a:solidFill>
                  <a:schemeClr val="bg2">
                    <a:lumMod val="50000"/>
                  </a:schemeClr>
                </a:solidFill>
              </a:rPr>
              <a:t>/Total </a:t>
            </a:r>
            <a:r>
              <a:rPr lang="tr-TR" sz="1600" dirty="0" err="1">
                <a:solidFill>
                  <a:schemeClr val="bg2">
                    <a:lumMod val="50000"/>
                  </a:schemeClr>
                </a:solidFill>
              </a:rPr>
              <a:t>Deposits</a:t>
            </a:r>
            <a:endParaRPr lang="en-US" sz="1600" dirty="0">
              <a:solidFill>
                <a:schemeClr val="bg2">
                  <a:lumMod val="50000"/>
                </a:schemeClr>
              </a:solidFill>
            </a:endParaRPr>
          </a:p>
        </p:txBody>
      </p:sp>
    </p:spTree>
    <p:extLst>
      <p:ext uri="{BB962C8B-B14F-4D97-AF65-F5344CB8AC3E}">
        <p14:creationId xmlns:p14="http://schemas.microsoft.com/office/powerpoint/2010/main" val="70337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60B5C5-7A69-4ABE-BE43-2BB04215B641}"/>
              </a:ext>
            </a:extLst>
          </p:cNvPr>
          <p:cNvSpPr>
            <a:spLocks noGrp="1"/>
          </p:cNvSpPr>
          <p:nvPr>
            <p:ph type="title"/>
          </p:nvPr>
        </p:nvSpPr>
        <p:spPr>
          <a:xfrm>
            <a:off x="1522809" y="0"/>
            <a:ext cx="9832359" cy="1219200"/>
          </a:xfrm>
        </p:spPr>
        <p:txBody>
          <a:bodyPr>
            <a:normAutofit/>
          </a:bodyPr>
          <a:lstStyle/>
          <a:p>
            <a:r>
              <a:rPr lang="tr-TR" dirty="0"/>
              <a:t>3 SİLAHŞÖRLER</a:t>
            </a:r>
            <a:br>
              <a:rPr lang="tr-TR" dirty="0"/>
            </a:br>
            <a:r>
              <a:rPr lang="tr-TR" sz="2000" dirty="0"/>
              <a:t>Management </a:t>
            </a:r>
            <a:r>
              <a:rPr lang="tr-TR" sz="2000" dirty="0" err="1"/>
              <a:t>Quality</a:t>
            </a:r>
            <a:endParaRPr lang="en-US" dirty="0"/>
          </a:p>
        </p:txBody>
      </p:sp>
      <p:pic>
        <p:nvPicPr>
          <p:cNvPr id="2" name="Picture 1">
            <a:extLst>
              <a:ext uri="{FF2B5EF4-FFF2-40B4-BE49-F238E27FC236}">
                <a16:creationId xmlns:a16="http://schemas.microsoft.com/office/drawing/2014/main" id="{BA9196F3-D906-4402-B15B-FF72FC580470}"/>
              </a:ext>
            </a:extLst>
          </p:cNvPr>
          <p:cNvPicPr>
            <a:picLocks noChangeAspect="1"/>
          </p:cNvPicPr>
          <p:nvPr/>
        </p:nvPicPr>
        <p:blipFill>
          <a:blip r:embed="rId2"/>
          <a:stretch>
            <a:fillRect/>
          </a:stretch>
        </p:blipFill>
        <p:spPr>
          <a:xfrm>
            <a:off x="2685463" y="1606859"/>
            <a:ext cx="6821073" cy="4460460"/>
          </a:xfrm>
          <a:prstGeom prst="rect">
            <a:avLst/>
          </a:prstGeom>
        </p:spPr>
      </p:pic>
      <p:sp>
        <p:nvSpPr>
          <p:cNvPr id="5" name="TextBox 4">
            <a:extLst>
              <a:ext uri="{FF2B5EF4-FFF2-40B4-BE49-F238E27FC236}">
                <a16:creationId xmlns:a16="http://schemas.microsoft.com/office/drawing/2014/main" id="{2B8A3947-C9B2-4585-B726-A94AB064E03E}"/>
              </a:ext>
            </a:extLst>
          </p:cNvPr>
          <p:cNvSpPr txBox="1"/>
          <p:nvPr/>
        </p:nvSpPr>
        <p:spPr>
          <a:xfrm>
            <a:off x="4947936" y="1623457"/>
            <a:ext cx="3758741" cy="338554"/>
          </a:xfrm>
          <a:prstGeom prst="rect">
            <a:avLst/>
          </a:prstGeom>
          <a:solidFill>
            <a:schemeClr val="bg1"/>
          </a:solidFill>
        </p:spPr>
        <p:txBody>
          <a:bodyPr wrap="square" rtlCol="0">
            <a:spAutoFit/>
          </a:bodyPr>
          <a:lstStyle/>
          <a:p>
            <a:r>
              <a:rPr lang="tr-TR" sz="1600" dirty="0">
                <a:solidFill>
                  <a:schemeClr val="bg2">
                    <a:lumMod val="50000"/>
                  </a:schemeClr>
                </a:solidFill>
              </a:rPr>
              <a:t>Net Profit/Total </a:t>
            </a:r>
            <a:r>
              <a:rPr lang="tr-TR" sz="1600" dirty="0" err="1">
                <a:solidFill>
                  <a:schemeClr val="bg2">
                    <a:lumMod val="50000"/>
                  </a:schemeClr>
                </a:solidFill>
              </a:rPr>
              <a:t>Number</a:t>
            </a:r>
            <a:r>
              <a:rPr lang="tr-TR" sz="1600" dirty="0">
                <a:solidFill>
                  <a:schemeClr val="bg2">
                    <a:lumMod val="50000"/>
                  </a:schemeClr>
                </a:solidFill>
              </a:rPr>
              <a:t> of </a:t>
            </a:r>
            <a:r>
              <a:rPr lang="tr-TR" sz="1600" dirty="0" err="1">
                <a:solidFill>
                  <a:schemeClr val="bg2">
                    <a:lumMod val="50000"/>
                  </a:schemeClr>
                </a:solidFill>
              </a:rPr>
              <a:t>Employees</a:t>
            </a:r>
            <a:endParaRPr lang="en-US" sz="1600" dirty="0">
              <a:solidFill>
                <a:schemeClr val="bg2">
                  <a:lumMod val="50000"/>
                </a:schemeClr>
              </a:solidFill>
            </a:endParaRPr>
          </a:p>
        </p:txBody>
      </p:sp>
    </p:spTree>
    <p:extLst>
      <p:ext uri="{BB962C8B-B14F-4D97-AF65-F5344CB8AC3E}">
        <p14:creationId xmlns:p14="http://schemas.microsoft.com/office/powerpoint/2010/main" val="379107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2122</Words>
  <Application>Microsoft Office PowerPoint</Application>
  <PresentationFormat>Widescreen</PresentationFormat>
  <Paragraphs>426</Paragraphs>
  <Slides>110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Arial</vt:lpstr>
      <vt:lpstr>Calibri</vt:lpstr>
      <vt:lpstr>Calibri (body)</vt:lpstr>
      <vt:lpstr>Calibri Light</vt:lpstr>
      <vt:lpstr>Cambria (Gövde)</vt:lpstr>
      <vt:lpstr>Wingdings</vt:lpstr>
      <vt:lpstr>Office Theme</vt:lpstr>
      <vt:lpstr>Bank by Bank Peer Group Analysis</vt:lpstr>
      <vt:lpstr>Contents</vt:lpstr>
      <vt:lpstr>Competitor Analysis </vt:lpstr>
      <vt:lpstr>Answer questions such as: </vt:lpstr>
      <vt:lpstr>Cluster Analysis</vt:lpstr>
      <vt:lpstr>Types of Clustering</vt:lpstr>
      <vt:lpstr>İyi dağıtılmış</vt:lpstr>
      <vt:lpstr>Yoğunluk tabanlı  Daha düşük yoğunluklu bölgelerden ayrılan daha yüksek yoğunluklu noktaların bir kümesidir.   Kümeler; düzensiz, birbirine karışmış veya gürültülü olduğunda kullanılır.</vt:lpstr>
      <vt:lpstr>Cluster analysis algorithms</vt:lpstr>
      <vt:lpstr>K-means Clustering</vt:lpstr>
      <vt:lpstr>How K means Algorith works?</vt:lpstr>
      <vt:lpstr>PowerPoint Presentation</vt:lpstr>
      <vt:lpstr> Step 1- We then randomly select the centroid. Here, the red and blue circles represent the centroid for these clusters.</vt:lpstr>
      <vt:lpstr>PowerPoint Presentation</vt:lpstr>
      <vt:lpstr>PowerPoint Presentation</vt:lpstr>
      <vt:lpstr>k-Means Advantages and Disadvantages</vt:lpstr>
      <vt:lpstr>Hierarchical Clustering  </vt:lpstr>
      <vt:lpstr> Strategies for hierarchical clustering generally fall into two types:</vt:lpstr>
      <vt:lpstr>PowerPoint Presentation</vt:lpstr>
      <vt:lpstr>PowerPoint Presentation</vt:lpstr>
      <vt:lpstr>PowerPoint Presentation</vt:lpstr>
      <vt:lpstr>PowerPoint Presentation</vt:lpstr>
      <vt:lpstr>PowerPoint Presentation</vt:lpstr>
      <vt:lpstr>PowerPoint Presentation</vt:lpstr>
      <vt:lpstr>CLUSTERS AND DENDOGRAM </vt:lpstr>
      <vt:lpstr>  Euclidian</vt:lpstr>
      <vt:lpstr>Squared Euclidean</vt:lpstr>
      <vt:lpstr>Manhattan  ( City-Block) </vt:lpstr>
      <vt:lpstr>Pearson </vt:lpstr>
      <vt:lpstr>Minkowski</vt:lpstr>
      <vt:lpstr>METHODS OF HIERARCHICAL CLUSTERING</vt:lpstr>
      <vt:lpstr>Single   Linkage(Nearest Neighbour)  </vt:lpstr>
      <vt:lpstr>Complete Linkage (Furthest Method)</vt:lpstr>
      <vt:lpstr>PowerPoint Presentation</vt:lpstr>
      <vt:lpstr>PowerPoint Presentation</vt:lpstr>
      <vt:lpstr>PowerPoint Presentation</vt:lpstr>
      <vt:lpstr>CLUSTER ANALYSIS FOR TURKISH BANKS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Used for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Defining Peer Groups</vt:lpstr>
      <vt:lpstr>PowerPoint Presentation</vt:lpstr>
      <vt:lpstr>3’Ü BİR ARADA</vt:lpstr>
      <vt:lpstr>3’Ü BİR ARADA Birbirlerinden ayrılan özellikleri</vt:lpstr>
      <vt:lpstr>PowerPoint Presentation</vt:lpstr>
      <vt:lpstr>4 BÜYÜKLER</vt:lpstr>
      <vt:lpstr>4 BÜYÜKLER Distinctive Features</vt:lpstr>
      <vt:lpstr>PowerPoint Presentation</vt:lpstr>
      <vt:lpstr>DÜNYA MARKALARI</vt:lpstr>
      <vt:lpstr>DÜNYA MARKALARI Distinctive Features</vt:lpstr>
      <vt:lpstr>PowerPoint Presentation</vt:lpstr>
      <vt:lpstr>PowerPoint Presentation</vt:lpstr>
      <vt:lpstr>ETİLER SAKİNLERİ </vt:lpstr>
      <vt:lpstr>PowerPoint Presentation</vt:lpstr>
      <vt:lpstr>ÜÇ SİLAHŞÖRLER</vt:lpstr>
      <vt:lpstr>ÜÇ SİLAHŞÖRLER</vt:lpstr>
      <vt:lpstr>ÜÇ SİLAHŞÖRLER Distinctive Measures</vt:lpstr>
      <vt:lpstr>PowerPoint Presentation</vt:lpstr>
      <vt:lpstr>ARKA SIRADAKİLER</vt:lpstr>
      <vt:lpstr>ARKA SIRADAKİLER Distinctive Measures</vt:lpstr>
      <vt:lpstr>PowerPoint Presentation</vt:lpstr>
      <vt:lpstr>BİRLEŞMİŞ MİLLETLER</vt:lpstr>
      <vt:lpstr>CAMEL RANKING SYSTEM</vt:lpstr>
      <vt:lpstr>PowerPoint Presentation</vt:lpstr>
      <vt:lpstr>3’Ü BİR ARADA</vt:lpstr>
      <vt:lpstr>3’Ü BİR ARADA Capital Adequacy</vt:lpstr>
      <vt:lpstr>3’Ü BİR ARADA Asset Quality</vt:lpstr>
      <vt:lpstr>3’Ü BİR ARADA Management Quality</vt:lpstr>
      <vt:lpstr>3’Ü BİR ARADA Profitability</vt:lpstr>
      <vt:lpstr>3’Ü BİR ARADA Liquidity</vt:lpstr>
      <vt:lpstr>3’Ü BİR ARADA</vt:lpstr>
      <vt:lpstr>PowerPoint Presentation</vt:lpstr>
      <vt:lpstr>4 BÜYÜKLER</vt:lpstr>
      <vt:lpstr>4 BÜYÜKLER Capital Adequacy</vt:lpstr>
      <vt:lpstr>4 BÜYÜKLER Asset Quality</vt:lpstr>
      <vt:lpstr>4 BÜYÜKLER Management Quality</vt:lpstr>
      <vt:lpstr>4 BÜYÜKLER Profitability</vt:lpstr>
      <vt:lpstr>4 BÜYÜKLER Liquidity</vt:lpstr>
      <vt:lpstr>4 BÜYÜKLER</vt:lpstr>
      <vt:lpstr>PowerPoint Presentation</vt:lpstr>
      <vt:lpstr>3 SİLAHŞÖRLER</vt:lpstr>
      <vt:lpstr>3 SİLAHŞÖRLER Capital Adequacy</vt:lpstr>
      <vt:lpstr>3 SİLAHŞÖRLER Asset Quality</vt:lpstr>
      <vt:lpstr>3 SİLAHŞÖRLER Management Quality</vt:lpstr>
      <vt:lpstr>3 SİLAHŞÖRLER Profitability</vt:lpstr>
      <vt:lpstr>3 SİLAHŞÖRLER Liquidity</vt:lpstr>
      <vt:lpstr>PowerPoint Presentation</vt:lpstr>
      <vt:lpstr>DÜNYA MARKALARI</vt:lpstr>
      <vt:lpstr>DÜNYA MARKALARI Capital Adequacy</vt:lpstr>
      <vt:lpstr>DÜNYA MARKALARI Asset Quality</vt:lpstr>
      <vt:lpstr>DÜNYA MARKALARI Management Quality</vt:lpstr>
      <vt:lpstr>DÜNYA MARKALARI Profitability</vt:lpstr>
      <vt:lpstr>DÜNYA MARKALARI</vt:lpstr>
      <vt:lpstr>DÜNYA MARKALARI Liquidity</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by Bank Peer Group Analysis</dc:title>
  <dc:creator>fadime saman</dc:creator>
  <cp:lastModifiedBy> </cp:lastModifiedBy>
  <cp:revision>55</cp:revision>
  <dcterms:created xsi:type="dcterms:W3CDTF">2020-05-12T10:25:12Z</dcterms:created>
  <dcterms:modified xsi:type="dcterms:W3CDTF">2020-05-18T17:03:53Z</dcterms:modified>
</cp:coreProperties>
</file>